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87" r:id="rId3"/>
    <p:sldId id="273" r:id="rId4"/>
    <p:sldId id="272" r:id="rId5"/>
    <p:sldId id="260" r:id="rId6"/>
    <p:sldId id="261" r:id="rId7"/>
    <p:sldId id="274" r:id="rId8"/>
    <p:sldId id="271" r:id="rId9"/>
    <p:sldId id="275" r:id="rId10"/>
    <p:sldId id="276" r:id="rId11"/>
    <p:sldId id="277" r:id="rId12"/>
    <p:sldId id="278" r:id="rId13"/>
    <p:sldId id="282" r:id="rId14"/>
    <p:sldId id="279" r:id="rId15"/>
    <p:sldId id="280" r:id="rId16"/>
    <p:sldId id="284" r:id="rId17"/>
    <p:sldId id="28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3F3F"/>
    <a:srgbClr val="000000"/>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CDF2DF-7FA0-4B5F-A113-5B22D380DCD8}" v="1123" dt="2019-04-18T03:01:21.7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7470" autoAdjust="0"/>
  </p:normalViewPr>
  <p:slideViewPr>
    <p:cSldViewPr snapToGrid="0">
      <p:cViewPr varScale="1">
        <p:scale>
          <a:sx n="137" d="100"/>
          <a:sy n="137" d="100"/>
        </p:scale>
        <p:origin x="564" y="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svg>
</file>

<file path=ppt/media/image2.png>
</file>

<file path=ppt/media/image3.jpeg>
</file>

<file path=ppt/media/image4.pn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B3860A-49B8-41AE-BC9E-17836A40E4AC}" type="datetimeFigureOut">
              <a:rPr lang="en-US" smtClean="0"/>
              <a:t>4/17/2019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84D678-9D9D-49F4-8B4C-324692434CDC}" type="slidenum">
              <a:rPr lang="en-US" smtClean="0"/>
              <a:t>‹#›</a:t>
            </a:fld>
            <a:endParaRPr lang="en-US"/>
          </a:p>
        </p:txBody>
      </p:sp>
    </p:spTree>
    <p:extLst>
      <p:ext uri="{BB962C8B-B14F-4D97-AF65-F5344CB8AC3E}">
        <p14:creationId xmlns:p14="http://schemas.microsoft.com/office/powerpoint/2010/main" val="2527655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Purpose: User experience is not skin deep. No matter how beautiful, or how efficient, a group of customers will be left out if we don’t design to include them. To tackle this as designers, we must learn to think like the user and the machine</a:t>
            </a:r>
          </a:p>
          <a:p>
            <a:endParaRPr lang="en-US" dirty="0"/>
          </a:p>
        </p:txBody>
      </p:sp>
      <p:sp>
        <p:nvSpPr>
          <p:cNvPr id="4" name="Slide Number Placeholder 3"/>
          <p:cNvSpPr>
            <a:spLocks noGrp="1"/>
          </p:cNvSpPr>
          <p:nvPr>
            <p:ph type="sldNum" sz="quarter" idx="5"/>
          </p:nvPr>
        </p:nvSpPr>
        <p:spPr/>
        <p:txBody>
          <a:bodyPr/>
          <a:lstStyle/>
          <a:p>
            <a:fld id="{B384D678-9D9D-49F4-8B4C-324692434CDC}" type="slidenum">
              <a:rPr lang="en-US" smtClean="0"/>
              <a:t>1</a:t>
            </a:fld>
            <a:endParaRPr lang="en-US"/>
          </a:p>
        </p:txBody>
      </p:sp>
    </p:spTree>
    <p:extLst>
      <p:ext uri="{BB962C8B-B14F-4D97-AF65-F5344CB8AC3E}">
        <p14:creationId xmlns:p14="http://schemas.microsoft.com/office/powerpoint/2010/main" val="23729547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Zooming in a bit more on what the technology is doing to interpret our humble form, we see that simple checkbox has much more that makes it up. This translates to us designers in ways we are not traditionally </a:t>
            </a:r>
            <a:r>
              <a:rPr lang="en-US" dirty="0" err="1"/>
              <a:t>tought</a:t>
            </a:r>
            <a:r>
              <a:rPr lang="en-US" dirty="0"/>
              <a:t> when we learn about concepts like visual hierarchy. </a:t>
            </a:r>
          </a:p>
        </p:txBody>
      </p:sp>
      <p:sp>
        <p:nvSpPr>
          <p:cNvPr id="4" name="Slide Number Placeholder 3"/>
          <p:cNvSpPr>
            <a:spLocks noGrp="1"/>
          </p:cNvSpPr>
          <p:nvPr>
            <p:ph type="sldNum" sz="quarter" idx="5"/>
          </p:nvPr>
        </p:nvSpPr>
        <p:spPr/>
        <p:txBody>
          <a:bodyPr/>
          <a:lstStyle/>
          <a:p>
            <a:fld id="{B384D678-9D9D-49F4-8B4C-324692434CDC}" type="slidenum">
              <a:rPr lang="en-US" smtClean="0"/>
              <a:t>10</a:t>
            </a:fld>
            <a:endParaRPr lang="en-US"/>
          </a:p>
        </p:txBody>
      </p:sp>
    </p:spTree>
    <p:extLst>
      <p:ext uri="{BB962C8B-B14F-4D97-AF65-F5344CB8AC3E}">
        <p14:creationId xmlns:p14="http://schemas.microsoft.com/office/powerpoint/2010/main" val="3721019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full width page is shown with a white background.</a:t>
            </a:r>
          </a:p>
          <a:p>
            <a:r>
              <a:rPr lang="en-US" dirty="0"/>
              <a:t>In the upper left-hand corner is largest bold text "Starting Blind", with a much smaller and italic word "in" just below it.</a:t>
            </a:r>
          </a:p>
          <a:p>
            <a:r>
              <a:rPr lang="en-US" dirty="0"/>
              <a:t>Below largest text is a group text items, each item taking one line, the text is the 2nd largest text on the page: "Blogging", "Curating", "Design", "Dev", "Photography", and "Speaking".</a:t>
            </a:r>
          </a:p>
          <a:p>
            <a:r>
              <a:rPr lang="en-US" dirty="0"/>
              <a:t>The large text and group of text items has nothing beneath them but white space, this block of the screen takes up about 20% of the viewable area</a:t>
            </a:r>
          </a:p>
          <a:p>
            <a:r>
              <a:rPr lang="en-US" dirty="0"/>
              <a:t>To the right of the group of text items is a large box white a thin black outline, and 2 groups of text and graphic inside. Inside the rectangle is the text "Cory Joseph" in large bold lettering, it is the 3rd largest text on the page. Below that is 3 paragraphs of text that is generic in nature - repeating various forms of the word "Hodor." To the right of these text blocks is a graphic that appears to be the shape of a person.</a:t>
            </a:r>
          </a:p>
          <a:p>
            <a:r>
              <a:rPr lang="en-US" dirty="0"/>
              <a:t>While the rectangle takes up 75% of the screen space by width, it consumes at most 50% of the screen height.</a:t>
            </a:r>
          </a:p>
          <a:p>
            <a:r>
              <a:rPr lang="en-US" dirty="0"/>
              <a:t>Below the rectangle and to the right of the group of text items previously mentioned is multiple groups of items.</a:t>
            </a:r>
          </a:p>
          <a:p>
            <a:r>
              <a:rPr lang="en-US" dirty="0"/>
              <a:t>Just under the rectangle there is text in large bold lettering the same size as Cory Joseph previously, that says "Latest".</a:t>
            </a:r>
          </a:p>
          <a:p>
            <a:r>
              <a:rPr lang="en-US" dirty="0"/>
              <a:t>Below the "latest" text are 5 groupings of items.</a:t>
            </a:r>
          </a:p>
          <a:p>
            <a:r>
              <a:rPr lang="en-US" dirty="0"/>
              <a:t>Each group contains a black box filled with black on the top, and text that is larger than the paragraph text, but smaller than "Cory Joseph" or "Latest" below the black box.</a:t>
            </a:r>
          </a:p>
        </p:txBody>
      </p:sp>
      <p:sp>
        <p:nvSpPr>
          <p:cNvPr id="4" name="Slide Number Placeholder 3"/>
          <p:cNvSpPr>
            <a:spLocks noGrp="1"/>
          </p:cNvSpPr>
          <p:nvPr>
            <p:ph type="sldNum" sz="quarter" idx="5"/>
          </p:nvPr>
        </p:nvSpPr>
        <p:spPr/>
        <p:txBody>
          <a:bodyPr/>
          <a:lstStyle/>
          <a:p>
            <a:fld id="{B384D678-9D9D-49F4-8B4C-324692434CDC}" type="slidenum">
              <a:rPr lang="en-US" smtClean="0"/>
              <a:t>11</a:t>
            </a:fld>
            <a:endParaRPr lang="en-US"/>
          </a:p>
        </p:txBody>
      </p:sp>
    </p:spTree>
    <p:extLst>
      <p:ext uri="{BB962C8B-B14F-4D97-AF65-F5344CB8AC3E}">
        <p14:creationId xmlns:p14="http://schemas.microsoft.com/office/powerpoint/2010/main" val="3738899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screenshot of a mockup of a simple blog landing page - title "starting blind" in the upper left corner, navigation list under the title with 6 items listed, to the right of the list is a block with generic text repeating the word Hodor and a graphic to represent a photo of the author, at the bottom of the screen shot is a listing of 5 content cards with blank graphics above generic text for titles</a:t>
            </a:r>
          </a:p>
          <a:p>
            <a:endParaRPr lang="en-US" dirty="0"/>
          </a:p>
          <a:p>
            <a:r>
              <a:rPr lang="en-US" dirty="0"/>
              <a:t>At first this view may seem overwhelming – but as we look through the elements each block marked as a region or functional group fits within a visual model most of us already think in. Then we consider what kind of objects or group of objects goes into each one of those logical containers, and we apply some basic hierarchy to the page to give semantic meaning to visual meaning.</a:t>
            </a:r>
          </a:p>
          <a:p>
            <a:endParaRPr lang="en-US" dirty="0"/>
          </a:p>
        </p:txBody>
      </p:sp>
      <p:sp>
        <p:nvSpPr>
          <p:cNvPr id="4" name="Slide Number Placeholder 3"/>
          <p:cNvSpPr>
            <a:spLocks noGrp="1"/>
          </p:cNvSpPr>
          <p:nvPr>
            <p:ph type="sldNum" sz="quarter" idx="5"/>
          </p:nvPr>
        </p:nvSpPr>
        <p:spPr/>
        <p:txBody>
          <a:bodyPr/>
          <a:lstStyle/>
          <a:p>
            <a:fld id="{B384D678-9D9D-49F4-8B4C-324692434CDC}" type="slidenum">
              <a:rPr lang="en-US" smtClean="0"/>
              <a:t>12</a:t>
            </a:fld>
            <a:endParaRPr lang="en-US"/>
          </a:p>
        </p:txBody>
      </p:sp>
    </p:spTree>
    <p:extLst>
      <p:ext uri="{BB962C8B-B14F-4D97-AF65-F5344CB8AC3E}">
        <p14:creationId xmlns:p14="http://schemas.microsoft.com/office/powerpoint/2010/main" val="4111931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looking at the mockup with red-lines for semantic understand or rather accessibility – we start to wonder what other sections or regions may exist or be possible. And across most 2D user interfaces across nearly all platforms we have options to slice up our prototypes and mockups so that engineers have explicit guidance on not only how to build our designs, but what they should mean  to the user.</a:t>
            </a:r>
          </a:p>
        </p:txBody>
      </p:sp>
      <p:sp>
        <p:nvSpPr>
          <p:cNvPr id="4" name="Slide Number Placeholder 3"/>
          <p:cNvSpPr>
            <a:spLocks noGrp="1"/>
          </p:cNvSpPr>
          <p:nvPr>
            <p:ph type="sldNum" sz="quarter" idx="5"/>
          </p:nvPr>
        </p:nvSpPr>
        <p:spPr/>
        <p:txBody>
          <a:bodyPr/>
          <a:lstStyle/>
          <a:p>
            <a:fld id="{B384D678-9D9D-49F4-8B4C-324692434CDC}" type="slidenum">
              <a:rPr lang="en-US" smtClean="0"/>
              <a:t>13</a:t>
            </a:fld>
            <a:endParaRPr lang="en-US"/>
          </a:p>
        </p:txBody>
      </p:sp>
    </p:spTree>
    <p:extLst>
      <p:ext uri="{BB962C8B-B14F-4D97-AF65-F5344CB8AC3E}">
        <p14:creationId xmlns:p14="http://schemas.microsoft.com/office/powerpoint/2010/main" val="3033409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black banner crosses the entire page containing  the text XD in the left corner, with a  group of individual 5 text items: “Feed”, “Authors”, “Explore”, “Blog”,  and “Contact”.</a:t>
            </a:r>
          </a:p>
          <a:p>
            <a:r>
              <a:rPr lang="en-US" dirty="0"/>
              <a:t>To the right of the  groups of text there are 5 icons: a logo for Instagram, twitter, </a:t>
            </a:r>
            <a:r>
              <a:rPr lang="en-US" dirty="0" err="1"/>
              <a:t>facebook</a:t>
            </a:r>
            <a:r>
              <a:rPr lang="en-US" dirty="0"/>
              <a:t>, a globe, and an icon that represents a person.</a:t>
            </a:r>
          </a:p>
          <a:p>
            <a:r>
              <a:rPr lang="en-US" dirty="0"/>
              <a:t>Below the black bar and text groups and icons is a large light blue area with large text that says “Hero Header” and some generic lorem ipsum text in a smaller text-size just below that, but still within the light blue box. The light blue box takes up roughly 40% of the page extending from the left margin to the right.</a:t>
            </a:r>
          </a:p>
          <a:p>
            <a:r>
              <a:rPr lang="en-US" dirty="0"/>
              <a:t>Below this blue box and text are two identical groups of objects with a line of large, bold, all-caps text that says “Lorem Ipsum”, and a shore block of text just below that is also lorem-ipsum generic text,  next just below the larger text and standard text a similar icon to the person icon mentioned before with text to the right that says “Name </a:t>
            </a:r>
            <a:r>
              <a:rPr lang="en-US" dirty="0" err="1"/>
              <a:t>SurName</a:t>
            </a:r>
            <a:r>
              <a:rPr lang="en-US" dirty="0"/>
              <a: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84D678-9D9D-49F4-8B4C-324692434CD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56241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screen shots are shown side-by-side, both representing a mobile view of the previous example</a:t>
            </a:r>
          </a:p>
          <a:p>
            <a:endParaRPr lang="en-US" dirty="0"/>
          </a:p>
          <a:p>
            <a:r>
              <a:rPr lang="en-US" dirty="0"/>
              <a:t>View on the left we see</a:t>
            </a:r>
          </a:p>
          <a:p>
            <a:endParaRPr lang="en-US" dirty="0"/>
          </a:p>
          <a:p>
            <a:r>
              <a:rPr lang="en-US" dirty="0"/>
              <a:t>Across the top of the now much narrower page is a similar black bar, but instead is now just a white outline around text “Menu”</a:t>
            </a:r>
          </a:p>
          <a:p>
            <a:r>
              <a:rPr lang="en-US" dirty="0"/>
              <a:t>Below the black bar and text groups and icons is a large light blue area with large text that says “Hero Header” and some generic lorem ipsum text in a smaller text-size just below that, but still within the light blue box. The light blue box takes up roughly 40% of the page extending from the left margin to the right.</a:t>
            </a:r>
          </a:p>
          <a:p>
            <a:r>
              <a:rPr lang="en-US" dirty="0"/>
              <a:t>Below this blue box and text are two identical groups of objects with a line of large, bold, all-caps text that says “Lorem Ipsum”, and a shore block of text just below that is also lorem-ipsum generic text,  next just below the larger text and standard text a similar icon to the person icon mentioned before with text to the right that says “Name </a:t>
            </a:r>
            <a:r>
              <a:rPr lang="en-US" dirty="0" err="1"/>
              <a:t>SurName</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black banner crosses the bottom of the page containing 5 icons: a logo for Instagram, twitter, </a:t>
            </a:r>
            <a:r>
              <a:rPr lang="en-US" dirty="0" err="1"/>
              <a:t>facebook</a:t>
            </a:r>
            <a:r>
              <a:rPr lang="en-US" dirty="0"/>
              <a:t>, a globe, and an icon that represents a person.</a:t>
            </a:r>
          </a:p>
          <a:p>
            <a:endParaRPr lang="en-US" dirty="0"/>
          </a:p>
          <a:p>
            <a:r>
              <a:rPr lang="en-US" dirty="0"/>
              <a:t>View on the right we see</a:t>
            </a:r>
          </a:p>
          <a:p>
            <a:r>
              <a:rPr lang="en-US" dirty="0"/>
              <a:t>The entire screen is black, the text where we saw “Menu” now says close.</a:t>
            </a:r>
          </a:p>
          <a:p>
            <a:r>
              <a:rPr lang="en-US" dirty="0"/>
              <a:t>There are 5 text items: “Feed”, “Authors”, “Explore”, “Blog”,  and “Contact” written so that each item has it’s own line.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black banner crosses the bottom of the page containing 5 icons: a logo for Instagram, twitter, </a:t>
            </a:r>
            <a:r>
              <a:rPr lang="en-US" dirty="0" err="1"/>
              <a:t>facebook</a:t>
            </a:r>
            <a:r>
              <a:rPr lang="en-US" dirty="0"/>
              <a:t>, a globe, and an icon that represents a person.</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84D678-9D9D-49F4-8B4C-324692434CD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512471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84D678-9D9D-49F4-8B4C-324692434CD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89338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Email </a:t>
            </a:r>
            <a:r>
              <a:rPr lang="en-US" sz="1200" kern="0" dirty="0"/>
              <a:t>CoryJoseph@Microsoft.com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dirty="0" err="1"/>
              <a:t>Linkedin</a:t>
            </a:r>
            <a:r>
              <a:rPr lang="en-US" sz="1200" kern="0" dirty="0"/>
              <a:t> linkedin.com/in/coryjoseph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dirty="0"/>
              <a:t>Twitter @CoryJ206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dirty="0"/>
              <a:t>Slides from today coryj627.github.io/uw-a11y-masterclass/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84D678-9D9D-49F4-8B4C-324692434CD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74107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Cory Joseph is a UX engineer for Microsoft, he has been a UX engineer for approximately the last 5 years. He has lived in the Pacific Northwest for 11 years. He was born in Cleveland Ohio.</a:t>
            </a:r>
          </a:p>
          <a:p>
            <a:r>
              <a:rPr lang="en-US" dirty="0"/>
              <a:t>Before focusing on UX engineering and design he was a digital marketing manager for 6 years.  Cory is a passionate user centered design advocate that enjoys many areas of design, and focuses on inclusive design.</a:t>
            </a:r>
          </a:p>
          <a:p>
            <a:r>
              <a:rPr lang="en-US" dirty="0"/>
              <a:t>Outside of work Cory likes  Photography, Elctro-Swing music, Coffee, Bourbon, and minimalist industrial design.</a:t>
            </a:r>
          </a:p>
          <a:p>
            <a:endParaRPr lang="en-US" dirty="0"/>
          </a:p>
          <a:p>
            <a:r>
              <a:rPr lang="en-US" dirty="0"/>
              <a:t>Cory has a black Labrador guide dog aged 8 . She was raised on the west coast.</a:t>
            </a:r>
          </a:p>
          <a:p>
            <a:endParaRPr lang="en-US" dirty="0"/>
          </a:p>
          <a:p>
            <a:r>
              <a:rPr lang="en-US" dirty="0"/>
              <a:t>To contact Cory you can reach him at coryjoseph@microsoft.com via e-mail, on Twitter @coryj206, or on </a:t>
            </a:r>
            <a:r>
              <a:rPr lang="en-US" dirty="0" err="1"/>
              <a:t>Linkedin</a:t>
            </a:r>
            <a:r>
              <a:rPr lang="en-US" dirty="0"/>
              <a:t> at https://linkedin.com/in/CoryJoseph</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84D678-9D9D-49F4-8B4C-324692434CD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757440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Art is pure creative expression - you can make a chair with a big fucking spike in the middle of the seat and claim it's an artistic statement about the tyranny of expectations and nobody can tell you you're wrong.</a:t>
            </a:r>
          </a:p>
          <a:p>
            <a:r>
              <a:rPr lang="en-US" sz="1200" kern="1200" dirty="0">
                <a:solidFill>
                  <a:schemeClr val="tx1"/>
                </a:solidFill>
                <a:effectLst/>
                <a:latin typeface="+mn-lt"/>
                <a:ea typeface="+mn-ea"/>
                <a:cs typeface="+mn-cs"/>
              </a:rPr>
              <a:t>Design is </a:t>
            </a:r>
            <a:r>
              <a:rPr lang="en-US" sz="1200" i="1" kern="1200" dirty="0">
                <a:solidFill>
                  <a:schemeClr val="tx1"/>
                </a:solidFill>
                <a:effectLst/>
                <a:latin typeface="+mn-lt"/>
                <a:ea typeface="+mn-ea"/>
                <a:cs typeface="+mn-cs"/>
              </a:rPr>
              <a:t>art with constraints</a:t>
            </a:r>
            <a:r>
              <a:rPr lang="en-US" sz="1200" kern="1200" dirty="0">
                <a:solidFill>
                  <a:schemeClr val="tx1"/>
                </a:solidFill>
                <a:effectLst/>
                <a:latin typeface="+mn-lt"/>
                <a:ea typeface="+mn-ea"/>
                <a:cs typeface="+mn-cs"/>
              </a:rPr>
              <a:t>. If someone asks you to design a chair for them and you put a big fucking spike in the middle of the seat you have designed a </a:t>
            </a:r>
            <a:r>
              <a:rPr lang="en-US" sz="1200" i="1" kern="1200" dirty="0">
                <a:solidFill>
                  <a:schemeClr val="tx1"/>
                </a:solidFill>
                <a:effectLst/>
                <a:latin typeface="+mn-lt"/>
                <a:ea typeface="+mn-ea"/>
                <a:cs typeface="+mn-cs"/>
              </a:rPr>
              <a:t>crappy chair</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If you're employed as a web </a:t>
            </a:r>
            <a:r>
              <a:rPr lang="en-US" sz="1200" i="1" kern="1200" dirty="0">
                <a:solidFill>
                  <a:schemeClr val="tx1"/>
                </a:solidFill>
                <a:effectLst/>
                <a:latin typeface="+mn-lt"/>
                <a:ea typeface="+mn-ea"/>
                <a:cs typeface="+mn-cs"/>
              </a:rPr>
              <a:t>artist</a:t>
            </a:r>
            <a:r>
              <a:rPr lang="en-US" sz="1200" kern="1200" dirty="0">
                <a:solidFill>
                  <a:schemeClr val="tx1"/>
                </a:solidFill>
                <a:effectLst/>
                <a:latin typeface="+mn-lt"/>
                <a:ea typeface="+mn-ea"/>
                <a:cs typeface="+mn-cs"/>
              </a:rPr>
              <a:t> then go nuts - you don't have to care about accessibility, or usability, or working in multiple browsers, or anything else you don't want to.</a:t>
            </a:r>
          </a:p>
          <a:p>
            <a:r>
              <a:rPr lang="en-US" sz="1200" kern="1200" dirty="0">
                <a:solidFill>
                  <a:schemeClr val="tx1"/>
                </a:solidFill>
                <a:effectLst/>
                <a:latin typeface="+mn-lt"/>
                <a:ea typeface="+mn-ea"/>
                <a:cs typeface="+mn-cs"/>
              </a:rPr>
              <a:t>If you're a web </a:t>
            </a:r>
            <a:r>
              <a:rPr lang="en-US" sz="1200" i="1" kern="1200" dirty="0">
                <a:solidFill>
                  <a:schemeClr val="tx1"/>
                </a:solidFill>
                <a:effectLst/>
                <a:latin typeface="+mn-lt"/>
                <a:ea typeface="+mn-ea"/>
                <a:cs typeface="+mn-cs"/>
              </a:rPr>
              <a:t>designer</a:t>
            </a:r>
            <a:r>
              <a:rPr lang="en-US" sz="1200" kern="1200" dirty="0">
                <a:solidFill>
                  <a:schemeClr val="tx1"/>
                </a:solidFill>
                <a:effectLst/>
                <a:latin typeface="+mn-lt"/>
                <a:ea typeface="+mn-ea"/>
                <a:cs typeface="+mn-cs"/>
              </a:rPr>
              <a:t>, however, those constraints are part of the process so suck it up and </a:t>
            </a:r>
            <a:r>
              <a:rPr lang="en-US" sz="1200" i="1" kern="1200" dirty="0">
                <a:solidFill>
                  <a:schemeClr val="tx1"/>
                </a:solidFill>
                <a:effectLst/>
                <a:latin typeface="+mn-lt"/>
                <a:ea typeface="+mn-ea"/>
                <a:cs typeface="+mn-cs"/>
              </a:rPr>
              <a:t>do your job</a:t>
            </a:r>
            <a:r>
              <a:rPr lang="en-US" sz="1200" kern="1200" dirty="0">
                <a:solidFill>
                  <a:schemeClr val="tx1"/>
                </a:solidFill>
                <a:effectLst/>
                <a:latin typeface="+mn-lt"/>
                <a:ea typeface="+mn-ea"/>
                <a:cs typeface="+mn-cs"/>
              </a:rPr>
              <a:t>.</a:t>
            </a:r>
          </a:p>
          <a:p>
            <a:r>
              <a:rPr lang="en-US" sz="1200" kern="1200" dirty="0">
                <a:solidFill>
                  <a:schemeClr val="tx1"/>
                </a:solidFill>
                <a:effectLst/>
                <a:latin typeface="+mn-lt"/>
                <a:ea typeface="+mn-ea"/>
                <a:cs typeface="+mn-cs"/>
              </a:rPr>
              <a:t>Pretty much nobody's employed to be a web artist, but there are an awful lot of designers who want to do art, regardless of who's paying them and why.</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This means we have a job to our customers to help them answer some basic questions when they encounter something we have designed or built --</a:t>
            </a:r>
          </a:p>
          <a:p>
            <a:endParaRPr lang="en-US" dirty="0"/>
          </a:p>
        </p:txBody>
      </p:sp>
      <p:sp>
        <p:nvSpPr>
          <p:cNvPr id="4" name="Slide Number Placeholder 3"/>
          <p:cNvSpPr>
            <a:spLocks noGrp="1"/>
          </p:cNvSpPr>
          <p:nvPr>
            <p:ph type="sldNum" sz="quarter" idx="5"/>
          </p:nvPr>
        </p:nvSpPr>
        <p:spPr/>
        <p:txBody>
          <a:bodyPr/>
          <a:lstStyle/>
          <a:p>
            <a:fld id="{B384D678-9D9D-49F4-8B4C-324692434CDC}" type="slidenum">
              <a:rPr lang="en-US" smtClean="0"/>
              <a:t>3</a:t>
            </a:fld>
            <a:endParaRPr lang="en-US"/>
          </a:p>
        </p:txBody>
      </p:sp>
    </p:spTree>
    <p:extLst>
      <p:ext uri="{BB962C8B-B14F-4D97-AF65-F5344CB8AC3E}">
        <p14:creationId xmlns:p14="http://schemas.microsoft.com/office/powerpoint/2010/main" val="34755209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Users encounter technology with some basic questions in mind</a:t>
            </a:r>
          </a:p>
        </p:txBody>
      </p:sp>
      <p:sp>
        <p:nvSpPr>
          <p:cNvPr id="4" name="Slide Number Placeholder 3"/>
          <p:cNvSpPr>
            <a:spLocks noGrp="1"/>
          </p:cNvSpPr>
          <p:nvPr>
            <p:ph type="sldNum" sz="quarter" idx="5"/>
          </p:nvPr>
        </p:nvSpPr>
        <p:spPr/>
        <p:txBody>
          <a:bodyPr/>
          <a:lstStyle/>
          <a:p>
            <a:fld id="{B384D678-9D9D-49F4-8B4C-324692434CDC}" type="slidenum">
              <a:rPr lang="en-US" smtClean="0"/>
              <a:t>4</a:t>
            </a:fld>
            <a:endParaRPr lang="en-US"/>
          </a:p>
        </p:txBody>
      </p:sp>
    </p:spTree>
    <p:extLst>
      <p:ext uri="{BB962C8B-B14F-4D97-AF65-F5344CB8AC3E}">
        <p14:creationId xmlns:p14="http://schemas.microsoft.com/office/powerpoint/2010/main" val="1867102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means our customers rely on us as designers and engineers to facilitate the technology, the "machine" to answer some basic questions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“machine” in this scenario is  the technology we as humans have asked to be our middleman to handle tasks that we once interacted with people for.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a machine or computer there are only a few specific questions it can answer when a user comes in with their expectations</a:t>
            </a:r>
            <a:endParaRPr lang="en-US" dirty="0"/>
          </a:p>
        </p:txBody>
      </p:sp>
      <p:sp>
        <p:nvSpPr>
          <p:cNvPr id="4" name="Slide Number Placeholder 3"/>
          <p:cNvSpPr>
            <a:spLocks noGrp="1"/>
          </p:cNvSpPr>
          <p:nvPr>
            <p:ph type="sldNum" sz="quarter" idx="5"/>
          </p:nvPr>
        </p:nvSpPr>
        <p:spPr/>
        <p:txBody>
          <a:bodyPr/>
          <a:lstStyle/>
          <a:p>
            <a:fld id="{B384D678-9D9D-49F4-8B4C-324692434CDC}" type="slidenum">
              <a:rPr lang="en-US" smtClean="0"/>
              <a:t>5</a:t>
            </a:fld>
            <a:endParaRPr lang="en-US"/>
          </a:p>
        </p:txBody>
      </p:sp>
    </p:spTree>
    <p:extLst>
      <p:ext uri="{BB962C8B-B14F-4D97-AF65-F5344CB8AC3E}">
        <p14:creationId xmlns:p14="http://schemas.microsoft.com/office/powerpoint/2010/main" val="3650177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when we look at a simple web-form that has been styled to be visually digestible and easy to visually understand, what is it the computer or “machine” sees?</a:t>
            </a:r>
          </a:p>
        </p:txBody>
      </p:sp>
      <p:sp>
        <p:nvSpPr>
          <p:cNvPr id="4" name="Slide Number Placeholder 3"/>
          <p:cNvSpPr>
            <a:spLocks noGrp="1"/>
          </p:cNvSpPr>
          <p:nvPr>
            <p:ph type="sldNum" sz="quarter" idx="5"/>
          </p:nvPr>
        </p:nvSpPr>
        <p:spPr/>
        <p:txBody>
          <a:bodyPr/>
          <a:lstStyle/>
          <a:p>
            <a:fld id="{B384D678-9D9D-49F4-8B4C-324692434CDC}" type="slidenum">
              <a:rPr lang="en-US" smtClean="0"/>
              <a:t>6</a:t>
            </a:fld>
            <a:endParaRPr lang="en-US"/>
          </a:p>
        </p:txBody>
      </p:sp>
    </p:spTree>
    <p:extLst>
      <p:ext uri="{BB962C8B-B14F-4D97-AF65-F5344CB8AC3E}">
        <p14:creationId xmlns:p14="http://schemas.microsoft.com/office/powerpoint/2010/main" val="30158638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“Under the hood” of the machine that powers our simple web-form we find clean structured code that is almost human readable, as it clearly states  what each object is . But this still lacks the information all of our users would need to understand what is going on within the page, and how to interact with it.</a:t>
            </a:r>
          </a:p>
        </p:txBody>
      </p:sp>
      <p:sp>
        <p:nvSpPr>
          <p:cNvPr id="4" name="Slide Number Placeholder 3"/>
          <p:cNvSpPr>
            <a:spLocks noGrp="1"/>
          </p:cNvSpPr>
          <p:nvPr>
            <p:ph type="sldNum" sz="quarter" idx="5"/>
          </p:nvPr>
        </p:nvSpPr>
        <p:spPr/>
        <p:txBody>
          <a:bodyPr/>
          <a:lstStyle/>
          <a:p>
            <a:fld id="{B384D678-9D9D-49F4-8B4C-324692434CDC}" type="slidenum">
              <a:rPr lang="en-US" smtClean="0"/>
              <a:t>7</a:t>
            </a:fld>
            <a:endParaRPr lang="en-US"/>
          </a:p>
        </p:txBody>
      </p:sp>
    </p:spTree>
    <p:extLst>
      <p:ext uri="{BB962C8B-B14F-4D97-AF65-F5344CB8AC3E}">
        <p14:creationId xmlns:p14="http://schemas.microsoft.com/office/powerpoint/2010/main" val="35245254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example of a web-form we see CSS code as what makes up the appearance of our form. But the structure and the appearance are only half of the equation.</a:t>
            </a:r>
          </a:p>
        </p:txBody>
      </p:sp>
      <p:sp>
        <p:nvSpPr>
          <p:cNvPr id="4" name="Slide Number Placeholder 3"/>
          <p:cNvSpPr>
            <a:spLocks noGrp="1"/>
          </p:cNvSpPr>
          <p:nvPr>
            <p:ph type="sldNum" sz="quarter" idx="5"/>
          </p:nvPr>
        </p:nvSpPr>
        <p:spPr/>
        <p:txBody>
          <a:bodyPr/>
          <a:lstStyle/>
          <a:p>
            <a:fld id="{B384D678-9D9D-49F4-8B4C-324692434CDC}" type="slidenum">
              <a:rPr lang="en-US" smtClean="0"/>
              <a:t>8</a:t>
            </a:fld>
            <a:endParaRPr lang="en-US"/>
          </a:p>
        </p:txBody>
      </p:sp>
    </p:spTree>
    <p:extLst>
      <p:ext uri="{BB962C8B-B14F-4D97-AF65-F5344CB8AC3E}">
        <p14:creationId xmlns:p14="http://schemas.microsoft.com/office/powerpoint/2010/main" val="24769018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take a step back from the basic code that makes up our form, we see that the is in fact an interpretation that happens on behalf of the user. At any given moment the machine  in this case a web browser and operating system on a computer are creating an interpretation of the code to tell the user what an object is, what it does, and if has  any special qualities or stores information. This is called the accessibility tree. Every operating system that has a graphics based user interface creates something that resembles this experience.</a:t>
            </a:r>
          </a:p>
        </p:txBody>
      </p:sp>
      <p:sp>
        <p:nvSpPr>
          <p:cNvPr id="4" name="Slide Number Placeholder 3"/>
          <p:cNvSpPr>
            <a:spLocks noGrp="1"/>
          </p:cNvSpPr>
          <p:nvPr>
            <p:ph type="sldNum" sz="quarter" idx="5"/>
          </p:nvPr>
        </p:nvSpPr>
        <p:spPr/>
        <p:txBody>
          <a:bodyPr/>
          <a:lstStyle/>
          <a:p>
            <a:fld id="{B384D678-9D9D-49F4-8B4C-324692434CDC}" type="slidenum">
              <a:rPr lang="en-US" smtClean="0"/>
              <a:t>9</a:t>
            </a:fld>
            <a:endParaRPr lang="en-US"/>
          </a:p>
        </p:txBody>
      </p:sp>
    </p:spTree>
    <p:extLst>
      <p:ext uri="{BB962C8B-B14F-4D97-AF65-F5344CB8AC3E}">
        <p14:creationId xmlns:p14="http://schemas.microsoft.com/office/powerpoint/2010/main" val="30082628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59EF0-90F9-45D4-8190-F424FF8905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FC0F87-27F8-41AE-A4A0-2F296EF4AE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A729F72-CE12-4BA0-AD55-E6D976CB29E7}"/>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5" name="Footer Placeholder 4">
            <a:extLst>
              <a:ext uri="{FF2B5EF4-FFF2-40B4-BE49-F238E27FC236}">
                <a16:creationId xmlns:a16="http://schemas.microsoft.com/office/drawing/2014/main" id="{A730D69B-52B1-4373-A622-DF3CC9C49B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E9002F-A1EA-4FF2-A652-1179C09D3709}"/>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14857716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02F0B-7D40-476C-AFC4-CEE07D427E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1A58603-F509-4318-976A-24A1904506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53CA05-709C-425A-9B24-1357EEF5F9D2}"/>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5" name="Footer Placeholder 4">
            <a:extLst>
              <a:ext uri="{FF2B5EF4-FFF2-40B4-BE49-F238E27FC236}">
                <a16:creationId xmlns:a16="http://schemas.microsoft.com/office/drawing/2014/main" id="{69F014CA-38AA-467F-A782-A53AF7CEDA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FA31FD-F0E4-497A-BCA2-49AB1EA82162}"/>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125198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1463CE-9247-45BF-A5C4-2D204294B14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93AD3F-EB5F-45B0-98DA-0EC8813092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859BA5-FC2B-4415-ACAC-5B3C877362FE}"/>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5" name="Footer Placeholder 4">
            <a:extLst>
              <a:ext uri="{FF2B5EF4-FFF2-40B4-BE49-F238E27FC236}">
                <a16:creationId xmlns:a16="http://schemas.microsoft.com/office/drawing/2014/main" id="{4423C07A-6D83-4FAE-9840-3E19254455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7EF836-B5E3-42D1-85CA-6704FFD8F061}"/>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816811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3E1227-9905-4F8E-9AB8-2B09BEA3CB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B9D686-414A-40C2-905D-3A39219D9F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106150-6400-4ED6-9A49-86D4BE8C2C5D}"/>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5" name="Footer Placeholder 4">
            <a:extLst>
              <a:ext uri="{FF2B5EF4-FFF2-40B4-BE49-F238E27FC236}">
                <a16:creationId xmlns:a16="http://schemas.microsoft.com/office/drawing/2014/main" id="{16DD7BB1-3372-4E71-8362-9F49AB1C0B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CFA9C0-CEC0-4611-BD09-4C356324D83C}"/>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1665624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00769-4B93-48CC-A350-E638034D1D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BE46D0D-F329-490F-8BF0-83D567DF39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80ECD4-FE1F-453A-8488-20BAFFEA6CBB}"/>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5" name="Footer Placeholder 4">
            <a:extLst>
              <a:ext uri="{FF2B5EF4-FFF2-40B4-BE49-F238E27FC236}">
                <a16:creationId xmlns:a16="http://schemas.microsoft.com/office/drawing/2014/main" id="{29A9DBB0-1A7B-436E-9F26-6971F3B43F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4C570-A3E0-40DD-A2EC-9F5588FB6AEE}"/>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4247888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C2A66-4CE3-41DB-B916-CBBE0A21F7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EB86F3-3DBC-41C0-BCD9-65D9F6DCE2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8E5F04A-0CF5-441B-9C3E-0EBE613D77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8BEFD1-31AB-4453-94EE-EAB7607DAA75}"/>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6" name="Footer Placeholder 5">
            <a:extLst>
              <a:ext uri="{FF2B5EF4-FFF2-40B4-BE49-F238E27FC236}">
                <a16:creationId xmlns:a16="http://schemas.microsoft.com/office/drawing/2014/main" id="{C5426ED4-6783-415C-8997-7F75797A6A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C191B4-E7D4-49BF-9CD6-53BDBA3810B7}"/>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595819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54391-AC44-46A8-9D07-632AE596B62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8E0C0B-2576-4873-86FA-92C26AE485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A8A084-C4E0-44BB-8439-1069397388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40DA17-8A55-4311-893D-F61A7C7948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25A955-8953-416F-9F25-7DF61DEBC9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E962FF1-A19C-4C57-962E-7C6E4FC0D2CA}"/>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8" name="Footer Placeholder 7">
            <a:extLst>
              <a:ext uri="{FF2B5EF4-FFF2-40B4-BE49-F238E27FC236}">
                <a16:creationId xmlns:a16="http://schemas.microsoft.com/office/drawing/2014/main" id="{6878433C-425D-466E-93A8-AE63ECA1D2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5E19EE-6D50-4646-8E2F-A5E9A0D99701}"/>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3819192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EAEC9-3C8F-4581-A188-04D8572C13F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5C27E9-B95A-4DD9-BD35-05B7BFC08FBE}"/>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4" name="Footer Placeholder 3">
            <a:extLst>
              <a:ext uri="{FF2B5EF4-FFF2-40B4-BE49-F238E27FC236}">
                <a16:creationId xmlns:a16="http://schemas.microsoft.com/office/drawing/2014/main" id="{D67B25E7-08FA-4A25-B2B2-B4D72280518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AD6D45-58D2-4440-98B8-5E1CA6B7CFDD}"/>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1969660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705B94-C242-42E8-B06A-C0CA11350DCC}"/>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3" name="Footer Placeholder 2">
            <a:extLst>
              <a:ext uri="{FF2B5EF4-FFF2-40B4-BE49-F238E27FC236}">
                <a16:creationId xmlns:a16="http://schemas.microsoft.com/office/drawing/2014/main" id="{71E9A09C-46C3-46E5-8DB7-97E8489A5F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91325CF-7242-440F-BFEE-F3E49649BD15}"/>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13754534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A932F-A5D9-4DE1-990E-DB47D62078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EB15AE2-4407-4AC5-A532-B78F587819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2B212A-FFF5-43F1-80AE-E6C8ADB1D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1ACB57-E057-4A4A-A107-EB06BC65F2E2}"/>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6" name="Footer Placeholder 5">
            <a:extLst>
              <a:ext uri="{FF2B5EF4-FFF2-40B4-BE49-F238E27FC236}">
                <a16:creationId xmlns:a16="http://schemas.microsoft.com/office/drawing/2014/main" id="{2F4B22D1-9C2B-4A86-8822-976D20244A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BFD777-E38A-4116-944C-12E1C6E1B967}"/>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526332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C2AC7-CDB8-4A1A-82CB-E3D2F403BE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944E14-C673-4E7E-942A-5F66C21A03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5234EC6-8E15-4280-BDCA-D49BB5B58B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968B0C-4513-4FF9-800A-7D251CF4A1BD}"/>
              </a:ext>
            </a:extLst>
          </p:cNvPr>
          <p:cNvSpPr>
            <a:spLocks noGrp="1"/>
          </p:cNvSpPr>
          <p:nvPr>
            <p:ph type="dt" sz="half" idx="10"/>
          </p:nvPr>
        </p:nvSpPr>
        <p:spPr/>
        <p:txBody>
          <a:bodyPr/>
          <a:lstStyle/>
          <a:p>
            <a:fld id="{91002318-BE5B-4432-9E20-FBC453C1952A}" type="datetimeFigureOut">
              <a:rPr lang="en-US" smtClean="0"/>
              <a:t>4/17/2019</a:t>
            </a:fld>
            <a:endParaRPr lang="en-US"/>
          </a:p>
        </p:txBody>
      </p:sp>
      <p:sp>
        <p:nvSpPr>
          <p:cNvPr id="6" name="Footer Placeholder 5">
            <a:extLst>
              <a:ext uri="{FF2B5EF4-FFF2-40B4-BE49-F238E27FC236}">
                <a16:creationId xmlns:a16="http://schemas.microsoft.com/office/drawing/2014/main" id="{F47E25C1-9B23-43D3-97FB-D4B8A8DB29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18AD82-EE3B-4410-8363-53409C1CCA8F}"/>
              </a:ext>
            </a:extLst>
          </p:cNvPr>
          <p:cNvSpPr>
            <a:spLocks noGrp="1"/>
          </p:cNvSpPr>
          <p:nvPr>
            <p:ph type="sldNum" sz="quarter" idx="12"/>
          </p:nvPr>
        </p:nvSpPr>
        <p:spPr/>
        <p:txBody>
          <a:bodyPr/>
          <a:lstStyle/>
          <a:p>
            <a:fld id="{9FF304F3-1548-40E5-A2F7-3DFD7C26BC53}" type="slidenum">
              <a:rPr lang="en-US" smtClean="0"/>
              <a:t>‹#›</a:t>
            </a:fld>
            <a:endParaRPr lang="en-US"/>
          </a:p>
        </p:txBody>
      </p:sp>
    </p:spTree>
    <p:extLst>
      <p:ext uri="{BB962C8B-B14F-4D97-AF65-F5344CB8AC3E}">
        <p14:creationId xmlns:p14="http://schemas.microsoft.com/office/powerpoint/2010/main" val="587144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C8D460-D972-40D2-8AE5-29349FE6B0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E0CCA5F-4C64-454D-B9C0-2D8F709FAB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F5E03C-4427-4C60-AA10-96BEDAFFFA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002318-BE5B-4432-9E20-FBC453C1952A}" type="datetimeFigureOut">
              <a:rPr lang="en-US" smtClean="0"/>
              <a:t>4/17/2019</a:t>
            </a:fld>
            <a:endParaRPr lang="en-US"/>
          </a:p>
        </p:txBody>
      </p:sp>
      <p:sp>
        <p:nvSpPr>
          <p:cNvPr id="5" name="Footer Placeholder 4">
            <a:extLst>
              <a:ext uri="{FF2B5EF4-FFF2-40B4-BE49-F238E27FC236}">
                <a16:creationId xmlns:a16="http://schemas.microsoft.com/office/drawing/2014/main" id="{B1133212-7A4A-4094-851C-A3D962758C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A04CF90-93AA-4C18-8AA4-29E98C5A5D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F304F3-1548-40E5-A2F7-3DFD7C26BC53}" type="slidenum">
              <a:rPr lang="en-US" smtClean="0"/>
              <a:t>‹#›</a:t>
            </a:fld>
            <a:endParaRPr lang="en-US"/>
          </a:p>
        </p:txBody>
      </p:sp>
    </p:spTree>
    <p:extLst>
      <p:ext uri="{BB962C8B-B14F-4D97-AF65-F5344CB8AC3E}">
        <p14:creationId xmlns:p14="http://schemas.microsoft.com/office/powerpoint/2010/main" val="25382968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9.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0.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0.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11.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8" Type="http://schemas.openxmlformats.org/officeDocument/2006/relationships/hyperlink" Target="https://www.deque.com/blog/" TargetMode="External"/><Relationship Id="rId13" Type="http://schemas.openxmlformats.org/officeDocument/2006/relationships/hyperlink" Target="https://blogs.msdn.microsoft.com/accessibility/" TargetMode="External"/><Relationship Id="rId18" Type="http://schemas.openxmlformats.org/officeDocument/2006/relationships/hyperlink" Target="https://rosenfeldmedia.com/books/a-web-for-everyone/" TargetMode="External"/><Relationship Id="rId26" Type="http://schemas.openxmlformats.org/officeDocument/2006/relationships/hyperlink" Target="https://shop.smashingmagazine.com/products/inclusive-design-patterns" TargetMode="External"/><Relationship Id="rId3" Type="http://schemas.openxmlformats.org/officeDocument/2006/relationships/image" Target="../media/image2.png"/><Relationship Id="rId21" Type="http://schemas.openxmlformats.org/officeDocument/2006/relationships/hyperlink" Target="https://shop.smashingmagazine.com/products/apps-for-all" TargetMode="External"/><Relationship Id="rId7" Type="http://schemas.openxmlformats.org/officeDocument/2006/relationships/hyperlink" Target="http://adrianroselli.com/" TargetMode="External"/><Relationship Id="rId12" Type="http://schemas.openxmlformats.org/officeDocument/2006/relationships/hyperlink" Target="http://www.lflegal.com/articles/" TargetMode="External"/><Relationship Id="rId17" Type="http://schemas.openxmlformats.org/officeDocument/2006/relationships/hyperlink" Target="http://webaim.org/blog/" TargetMode="External"/><Relationship Id="rId25" Type="http://schemas.openxmlformats.org/officeDocument/2006/relationships/hyperlink" Target="https://www.amazon.com/Designing-Web-Standards-Jeffrey-Zeldman/dp/0321616952" TargetMode="External"/><Relationship Id="rId2" Type="http://schemas.openxmlformats.org/officeDocument/2006/relationships/notesSlide" Target="../notesSlides/notesSlide16.xml"/><Relationship Id="rId16" Type="http://schemas.openxmlformats.org/officeDocument/2006/relationships/hyperlink" Target="https://tink.uk/" TargetMode="External"/><Relationship Id="rId20" Type="http://schemas.openxmlformats.org/officeDocument/2006/relationships/hyperlink" Target="https://www.amazon.com/Adaptive-Web-Design-Experiences-Progressive/dp/098358950X" TargetMode="External"/><Relationship Id="rId29" Type="http://schemas.openxmlformats.org/officeDocument/2006/relationships/hyperlink" Target="https://www.amazon.com/Web-Accessibility-Standards-Regulatory-Compliance/dp/1590596382" TargetMode="External"/><Relationship Id="rId1" Type="http://schemas.openxmlformats.org/officeDocument/2006/relationships/slideLayout" Target="../slideLayouts/slideLayout6.xml"/><Relationship Id="rId6" Type="http://schemas.openxmlformats.org/officeDocument/2006/relationships/hyperlink" Target="https://www.abilitynet.org.uk/news-blogs" TargetMode="External"/><Relationship Id="rId11" Type="http://schemas.openxmlformats.org/officeDocument/2006/relationships/hyperlink" Target="https://inclusive-components.design/" TargetMode="External"/><Relationship Id="rId24" Type="http://schemas.openxmlformats.org/officeDocument/2006/relationships/hyperlink" Target="https://www.amazon.com/Designing-Progressive-Enhancement-Building-Everyone/dp/0321658884/" TargetMode="External"/><Relationship Id="rId5" Type="http://schemas.openxmlformats.org/officeDocument/2006/relationships/hyperlink" Target="https://a11yproject.com/follow" TargetMode="External"/><Relationship Id="rId15" Type="http://schemas.openxmlformats.org/officeDocument/2006/relationships/hyperlink" Target="https://simplyaccessible.com/articles/" TargetMode="External"/><Relationship Id="rId23" Type="http://schemas.openxmlformats.org/officeDocument/2006/relationships/hyperlink" Target="https://abookapart.com/products/design-for-real-life" TargetMode="External"/><Relationship Id="rId28" Type="http://schemas.openxmlformats.org/officeDocument/2006/relationships/hyperlink" Target="https://pressbooks.library.ryerson.ca/wafd/" TargetMode="External"/><Relationship Id="rId10" Type="http://schemas.openxmlformats.org/officeDocument/2006/relationships/hyperlink" Target="https://www.google.com/accessibility/blog/" TargetMode="External"/><Relationship Id="rId19" Type="http://schemas.openxmlformats.org/officeDocument/2006/relationships/hyperlink" Target="https://abookapart.com/products/accessibility-for-everyone" TargetMode="External"/><Relationship Id="rId4" Type="http://schemas.microsoft.com/office/2007/relationships/hdphoto" Target="../media/hdphoto1.wdp"/><Relationship Id="rId9" Type="http://schemas.openxmlformats.org/officeDocument/2006/relationships/hyperlink" Target="https://www.facebook.com/accessibility/" TargetMode="External"/><Relationship Id="rId14" Type="http://schemas.openxmlformats.org/officeDocument/2006/relationships/hyperlink" Target="http://www.paciellogroup.com/blog/" TargetMode="External"/><Relationship Id="rId22" Type="http://schemas.openxmlformats.org/officeDocument/2006/relationships/hyperlink" Target="https://abookapart.com/products/color-accessibility-workflows" TargetMode="External"/><Relationship Id="rId27" Type="http://schemas.openxmlformats.org/officeDocument/2006/relationships/hyperlink" Target="https://www.amazon.com/Pro-HTML5-Accessibility-Professional-Apress/dp/1430241942" TargetMode="External"/><Relationship Id="rId30" Type="http://schemas.openxmlformats.org/officeDocument/2006/relationships/hyperlink" Target="https://hubs.ly/H0cSQZk0" TargetMode="External"/></Relationships>
</file>

<file path=ppt/slides/_rels/slide17.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image" Target="../media/image15.svg"/><Relationship Id="rId11" Type="http://schemas.openxmlformats.org/officeDocument/2006/relationships/image" Target="../media/image18.svg"/><Relationship Id="rId5" Type="http://schemas.openxmlformats.org/officeDocument/2006/relationships/image" Target="../media/image14.png"/><Relationship Id="rId10" Type="http://schemas.openxmlformats.org/officeDocument/2006/relationships/image" Target="../media/image17.png"/><Relationship Id="rId4" Type="http://schemas.microsoft.com/office/2007/relationships/hdphoto" Target="../media/hdphoto1.wdp"/><Relationship Id="rId9" Type="http://schemas.openxmlformats.org/officeDocument/2006/relationships/image" Target="../media/image16.png"/></Relationships>
</file>

<file path=ppt/slides/_rels/slide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jpe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7.jpe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F3F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7951F-DD09-42B3-A7E9-6264912CCB02}"/>
              </a:ext>
            </a:extLst>
          </p:cNvPr>
          <p:cNvSpPr>
            <a:spLocks noGrp="1"/>
          </p:cNvSpPr>
          <p:nvPr>
            <p:ph type="ctrTitle"/>
          </p:nvPr>
        </p:nvSpPr>
        <p:spPr>
          <a:xfrm>
            <a:off x="433136" y="5091762"/>
            <a:ext cx="7834193" cy="1264588"/>
          </a:xfrm>
        </p:spPr>
        <p:txBody>
          <a:bodyPr anchor="ctr">
            <a:normAutofit/>
          </a:bodyPr>
          <a:lstStyle/>
          <a:p>
            <a:pPr algn="r"/>
            <a:r>
              <a:rPr lang="en-US"/>
              <a:t>Machine vs User</a:t>
            </a:r>
          </a:p>
        </p:txBody>
      </p:sp>
      <p:sp>
        <p:nvSpPr>
          <p:cNvPr id="3" name="Subtitle 2">
            <a:extLst>
              <a:ext uri="{FF2B5EF4-FFF2-40B4-BE49-F238E27FC236}">
                <a16:creationId xmlns:a16="http://schemas.microsoft.com/office/drawing/2014/main" id="{BD4DDB57-556C-4E0C-91C0-74FA00779650}"/>
              </a:ext>
            </a:extLst>
          </p:cNvPr>
          <p:cNvSpPr>
            <a:spLocks noGrp="1"/>
          </p:cNvSpPr>
          <p:nvPr>
            <p:ph type="subTitle" idx="1"/>
          </p:nvPr>
        </p:nvSpPr>
        <p:spPr>
          <a:xfrm>
            <a:off x="8499107" y="5091763"/>
            <a:ext cx="2974207" cy="1264587"/>
          </a:xfrm>
        </p:spPr>
        <p:txBody>
          <a:bodyPr anchor="ctr">
            <a:normAutofit/>
          </a:bodyPr>
          <a:lstStyle/>
          <a:p>
            <a:pPr algn="l"/>
            <a:r>
              <a:rPr lang="en-US" sz="2000" dirty="0"/>
              <a:t>Designing an Inclusive Experience</a:t>
            </a:r>
          </a:p>
        </p:txBody>
      </p:sp>
      <p:pic>
        <p:nvPicPr>
          <p:cNvPr id="4" name="Content Placeholder 6" descr="A human hand shaking the hand of a robot ">
            <a:extLst>
              <a:ext uri="{FF2B5EF4-FFF2-40B4-BE49-F238E27FC236}">
                <a16:creationId xmlns:a16="http://schemas.microsoft.com/office/drawing/2014/main" id="{AD7F4DFC-3DA4-4114-A780-0AD5616EB18A}"/>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3983" y="10"/>
            <a:ext cx="12192000" cy="4571990"/>
          </a:xfrm>
          <a:prstGeom prst="rect">
            <a:avLst/>
          </a:prstGeom>
        </p:spPr>
      </p:pic>
      <p:cxnSp>
        <p:nvCxnSpPr>
          <p:cNvPr id="13" name="Straight Connector 8">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6" name="Subtitle 2">
            <a:extLst>
              <a:ext uri="{FF2B5EF4-FFF2-40B4-BE49-F238E27FC236}">
                <a16:creationId xmlns:a16="http://schemas.microsoft.com/office/drawing/2014/main" id="{B085B525-D600-476C-9F8A-26E719E283B3}"/>
              </a:ext>
            </a:extLst>
          </p:cNvPr>
          <p:cNvSpPr txBox="1">
            <a:spLocks/>
          </p:cNvSpPr>
          <p:nvPr/>
        </p:nvSpPr>
        <p:spPr>
          <a:xfrm>
            <a:off x="9614916" y="6579108"/>
            <a:ext cx="2577084" cy="278882"/>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1600" dirty="0"/>
              <a:t>Cory.Joseph@Microsoft.com</a:t>
            </a:r>
          </a:p>
        </p:txBody>
      </p:sp>
    </p:spTree>
    <p:extLst>
      <p:ext uri="{BB962C8B-B14F-4D97-AF65-F5344CB8AC3E}">
        <p14:creationId xmlns:p14="http://schemas.microsoft.com/office/powerpoint/2010/main" val="15778192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Check Out the Check Box</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6995159" y="1690688"/>
            <a:ext cx="4358640"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aphicFrame>
        <p:nvGraphicFramePr>
          <p:cNvPr id="7" name="Table 6">
            <a:extLst>
              <a:ext uri="{FF2B5EF4-FFF2-40B4-BE49-F238E27FC236}">
                <a16:creationId xmlns:a16="http://schemas.microsoft.com/office/drawing/2014/main" id="{7CA50F59-C187-4D3F-8EE3-D16AFDEDEDFD}"/>
              </a:ext>
            </a:extLst>
          </p:cNvPr>
          <p:cNvGraphicFramePr>
            <a:graphicFrameLocks/>
          </p:cNvGraphicFramePr>
          <p:nvPr>
            <p:extLst>
              <p:ext uri="{D42A27DB-BD31-4B8C-83A1-F6EECF244321}">
                <p14:modId xmlns:p14="http://schemas.microsoft.com/office/powerpoint/2010/main" val="2369490993"/>
              </p:ext>
            </p:extLst>
          </p:nvPr>
        </p:nvGraphicFramePr>
        <p:xfrm>
          <a:off x="6995160" y="1690688"/>
          <a:ext cx="4358640" cy="5273040"/>
        </p:xfrm>
        <a:graphic>
          <a:graphicData uri="http://schemas.openxmlformats.org/drawingml/2006/table">
            <a:tbl>
              <a:tblPr firstRow="1" bandRow="1">
                <a:tableStyleId>{9D7B26C5-4107-4FEC-AEDC-1716B250A1EF}</a:tableStyleId>
              </a:tblPr>
              <a:tblGrid>
                <a:gridCol w="2057400">
                  <a:extLst>
                    <a:ext uri="{9D8B030D-6E8A-4147-A177-3AD203B41FA5}">
                      <a16:colId xmlns:a16="http://schemas.microsoft.com/office/drawing/2014/main" val="3175277203"/>
                    </a:ext>
                  </a:extLst>
                </a:gridCol>
                <a:gridCol w="2301240">
                  <a:extLst>
                    <a:ext uri="{9D8B030D-6E8A-4147-A177-3AD203B41FA5}">
                      <a16:colId xmlns:a16="http://schemas.microsoft.com/office/drawing/2014/main" val="3765629074"/>
                    </a:ext>
                  </a:extLst>
                </a:gridCol>
              </a:tblGrid>
              <a:tr h="320040">
                <a:tc>
                  <a:txBody>
                    <a:bodyPr/>
                    <a:lstStyle/>
                    <a:p>
                      <a:r>
                        <a:rPr lang="en-US" sz="1600" dirty="0"/>
                        <a:t>Name</a:t>
                      </a:r>
                      <a:endParaRPr lang="en-US" sz="1600" b="1" dirty="0">
                        <a:latin typeface="+mn-lt"/>
                      </a:endParaRPr>
                    </a:p>
                  </a:txBody>
                  <a:tcPr marL="45720" marR="45720" anchor="ctr"/>
                </a:tc>
                <a:tc>
                  <a:txBody>
                    <a:bodyPr/>
                    <a:lstStyle/>
                    <a:p>
                      <a:r>
                        <a:rPr lang="en-US" sz="1600" dirty="0"/>
                        <a:t>Value</a:t>
                      </a:r>
                      <a:endParaRPr lang="en-US" sz="1600" b="1" dirty="0">
                        <a:latin typeface="+mn-lt"/>
                      </a:endParaRPr>
                    </a:p>
                  </a:txBody>
                  <a:tcPr marL="45720" marR="45720" anchor="ctr"/>
                </a:tc>
                <a:extLst>
                  <a:ext uri="{0D108BD9-81ED-4DB2-BD59-A6C34878D82A}">
                    <a16:rowId xmlns:a16="http://schemas.microsoft.com/office/drawing/2014/main" val="4120266317"/>
                  </a:ext>
                </a:extLst>
              </a:tr>
              <a:tr h="320040">
                <a:tc>
                  <a:txBody>
                    <a:bodyPr/>
                    <a:lstStyle/>
                    <a:p>
                      <a:r>
                        <a:rPr lang="en-US" sz="1600" dirty="0"/>
                        <a:t>Name</a:t>
                      </a:r>
                      <a:endParaRPr lang="en-US" sz="1600" dirty="0">
                        <a:latin typeface="+mn-lt"/>
                      </a:endParaRPr>
                    </a:p>
                  </a:txBody>
                  <a:tcPr marL="45720" marR="45720" anchor="ctr"/>
                </a:tc>
                <a:tc>
                  <a:txBody>
                    <a:bodyPr/>
                    <a:lstStyle/>
                    <a:p>
                      <a:pPr algn="l" fontAlgn="ctr"/>
                      <a:r>
                        <a:rPr lang="en-US" sz="1600" u="none" strike="noStrike" dirty="0">
                          <a:effectLst/>
                        </a:rPr>
                        <a:t>Pineapple</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2613613210"/>
                  </a:ext>
                </a:extLst>
              </a:tr>
              <a:tr h="320040">
                <a:tc>
                  <a:txBody>
                    <a:bodyPr/>
                    <a:lstStyle/>
                    <a:p>
                      <a:r>
                        <a:rPr lang="en-US" sz="1600" dirty="0"/>
                        <a:t>ControlType</a:t>
                      </a:r>
                      <a:endParaRPr lang="en-US" sz="1600" dirty="0">
                        <a:latin typeface="+mn-lt"/>
                      </a:endParaRPr>
                    </a:p>
                  </a:txBody>
                  <a:tcPr marL="45720" marR="45720" anchor="ctr"/>
                </a:tc>
                <a:tc>
                  <a:txBody>
                    <a:bodyPr/>
                    <a:lstStyle/>
                    <a:p>
                      <a:pPr algn="l" fontAlgn="ctr"/>
                      <a:r>
                        <a:rPr lang="en-US" sz="1600" u="none" strike="noStrike">
                          <a:effectLst/>
                        </a:rPr>
                        <a:t>CheckBox(50002)</a:t>
                      </a:r>
                      <a:endParaRPr lang="en-US" sz="1600" b="0" i="0" u="none" strike="noStrike">
                        <a:solidFill>
                          <a:srgbClr val="000000"/>
                        </a:solidFill>
                        <a:effectLst/>
                        <a:latin typeface="+mn-lt"/>
                      </a:endParaRPr>
                    </a:p>
                  </a:txBody>
                  <a:tcPr marL="45720" marR="45720" anchor="ctr"/>
                </a:tc>
                <a:extLst>
                  <a:ext uri="{0D108BD9-81ED-4DB2-BD59-A6C34878D82A}">
                    <a16:rowId xmlns:a16="http://schemas.microsoft.com/office/drawing/2014/main" val="3628189086"/>
                  </a:ext>
                </a:extLst>
              </a:tr>
              <a:tr h="320040">
                <a:tc>
                  <a:txBody>
                    <a:bodyPr/>
                    <a:lstStyle/>
                    <a:p>
                      <a:r>
                        <a:rPr lang="en-US" sz="1600" dirty="0"/>
                        <a:t>LocalizedControlType</a:t>
                      </a:r>
                      <a:endParaRPr lang="en-US" sz="1600" dirty="0">
                        <a:latin typeface="+mn-lt"/>
                      </a:endParaRPr>
                    </a:p>
                  </a:txBody>
                  <a:tcPr marL="45720" marR="45720" anchor="ctr"/>
                </a:tc>
                <a:tc>
                  <a:txBody>
                    <a:bodyPr/>
                    <a:lstStyle/>
                    <a:p>
                      <a:pPr algn="l" fontAlgn="ctr"/>
                      <a:r>
                        <a:rPr lang="en-US" sz="1600" u="none" strike="noStrike" dirty="0">
                          <a:effectLst/>
                        </a:rPr>
                        <a:t>check box</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4206529852"/>
                  </a:ext>
                </a:extLst>
              </a:tr>
              <a:tr h="320040">
                <a:tc>
                  <a:txBody>
                    <a:bodyPr/>
                    <a:lstStyle/>
                    <a:p>
                      <a:r>
                        <a:rPr lang="en-US" sz="1600" dirty="0"/>
                        <a:t>IsKeyboardFocusable</a:t>
                      </a:r>
                      <a:endParaRPr lang="en-US" sz="1600" dirty="0">
                        <a:latin typeface="+mn-lt"/>
                      </a:endParaRPr>
                    </a:p>
                  </a:txBody>
                  <a:tcPr marL="45720" marR="45720" anchor="ctr"/>
                </a:tc>
                <a:tc>
                  <a:txBody>
                    <a:bodyPr/>
                    <a:lstStyle/>
                    <a:p>
                      <a:pPr algn="l" fontAlgn="ctr"/>
                      <a:r>
                        <a:rPr lang="en-US" sz="1600" u="none" strike="noStrike" dirty="0">
                          <a:effectLst/>
                        </a:rPr>
                        <a:t>TRUE</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39958904"/>
                  </a:ext>
                </a:extLst>
              </a:tr>
              <a:tr h="320040">
                <a:tc>
                  <a:txBody>
                    <a:bodyPr/>
                    <a:lstStyle/>
                    <a:p>
                      <a:r>
                        <a:rPr lang="en-US" sz="1600" dirty="0"/>
                        <a:t>AccessKey</a:t>
                      </a:r>
                      <a:endParaRPr lang="en-US" sz="1600" dirty="0">
                        <a:latin typeface="+mn-lt"/>
                      </a:endParaRPr>
                    </a:p>
                  </a:txBody>
                  <a:tcPr marL="45720" marR="45720" anchor="ctr"/>
                </a:tc>
                <a:tc>
                  <a:txBody>
                    <a:bodyPr/>
                    <a:lstStyle/>
                    <a:p>
                      <a:pPr algn="l" fontAlgn="ctr"/>
                      <a:r>
                        <a:rPr lang="en-US" sz="1600" u="none" strike="noStrike" dirty="0">
                          <a:effectLst/>
                        </a:rPr>
                        <a:t>Property does not exist</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4187262133"/>
                  </a:ext>
                </a:extLst>
              </a:tr>
              <a:tr h="320040">
                <a:tc>
                  <a:txBody>
                    <a:bodyPr/>
                    <a:lstStyle/>
                    <a:p>
                      <a:r>
                        <a:rPr lang="en-US" sz="1600" dirty="0"/>
                        <a:t>AcceleratorKey</a:t>
                      </a:r>
                      <a:endParaRPr lang="en-US" sz="1600" dirty="0">
                        <a:latin typeface="+mn-lt"/>
                      </a:endParaRPr>
                    </a:p>
                  </a:txBody>
                  <a:tcPr marL="45720" marR="45720" anchor="ctr"/>
                </a:tc>
                <a:tc>
                  <a:txBody>
                    <a:bodyPr/>
                    <a:lstStyle/>
                    <a:p>
                      <a:pPr algn="l" fontAlgn="ctr"/>
                      <a:r>
                        <a:rPr lang="en-US" sz="1600" u="none" strike="noStrike" dirty="0">
                          <a:effectLst/>
                        </a:rPr>
                        <a:t>Property does not exist</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2159660266"/>
                  </a:ext>
                </a:extLst>
              </a:tr>
              <a:tr h="168923">
                <a:tc>
                  <a:txBody>
                    <a:bodyPr/>
                    <a:lstStyle/>
                    <a:p>
                      <a:r>
                        <a:rPr lang="en-US" sz="1600" dirty="0"/>
                        <a:t>HelpText</a:t>
                      </a:r>
                      <a:endParaRPr lang="en-US" sz="1600" dirty="0">
                        <a:latin typeface="+mn-lt"/>
                      </a:endParaRPr>
                    </a:p>
                  </a:txBody>
                  <a:tcPr marL="45720" marR="45720" anchor="ctr"/>
                </a:tc>
                <a:tc>
                  <a:txBody>
                    <a:bodyPr/>
                    <a:lstStyle/>
                    <a:p>
                      <a:pPr algn="l" fontAlgn="ctr"/>
                      <a:r>
                        <a:rPr lang="en-US" sz="1600" u="none" strike="noStrike">
                          <a:effectLst/>
                        </a:rPr>
                        <a:t>Property does not exist</a:t>
                      </a:r>
                      <a:endParaRPr lang="en-US" sz="1600" b="0" i="0" u="none" strike="noStrike">
                        <a:solidFill>
                          <a:srgbClr val="000000"/>
                        </a:solidFill>
                        <a:effectLst/>
                        <a:latin typeface="+mn-lt"/>
                      </a:endParaRPr>
                    </a:p>
                  </a:txBody>
                  <a:tcPr marL="45720" marR="45720" anchor="ctr"/>
                </a:tc>
                <a:extLst>
                  <a:ext uri="{0D108BD9-81ED-4DB2-BD59-A6C34878D82A}">
                    <a16:rowId xmlns:a16="http://schemas.microsoft.com/office/drawing/2014/main" val="2586697586"/>
                  </a:ext>
                </a:extLst>
              </a:tr>
              <a:tr h="320040">
                <a:tc>
                  <a:txBody>
                    <a:bodyPr/>
                    <a:lstStyle/>
                    <a:p>
                      <a:r>
                        <a:rPr lang="en-US" sz="1600" dirty="0"/>
                        <a:t>AriaProperties</a:t>
                      </a:r>
                      <a:endParaRPr lang="en-US" sz="1600" dirty="0">
                        <a:latin typeface="+mn-lt"/>
                      </a:endParaRPr>
                    </a:p>
                  </a:txBody>
                  <a:tcPr marL="45720" marR="45720" anchor="ctr"/>
                </a:tc>
                <a:tc>
                  <a:txBody>
                    <a:bodyPr/>
                    <a:lstStyle/>
                    <a:p>
                      <a:pPr algn="l" fontAlgn="ctr"/>
                      <a:r>
                        <a:rPr lang="en-US" sz="1600" u="none" strike="noStrike" dirty="0">
                          <a:effectLst/>
                        </a:rPr>
                        <a:t>Property does not exist</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1140051050"/>
                  </a:ext>
                </a:extLst>
              </a:tr>
              <a:tr h="3200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AriaRole</a:t>
                      </a:r>
                      <a:endParaRPr lang="en-US" sz="1600" dirty="0">
                        <a:latin typeface="+mn-lt"/>
                      </a:endParaRPr>
                    </a:p>
                  </a:txBody>
                  <a:tcPr marL="45720" marR="45720" anchor="ctr"/>
                </a:tc>
                <a:tc>
                  <a:txBody>
                    <a:bodyPr/>
                    <a:lstStyle/>
                    <a:p>
                      <a:pPr algn="l" fontAlgn="ctr"/>
                      <a:r>
                        <a:rPr lang="en-US" sz="1600" u="none" strike="noStrike" dirty="0">
                          <a:effectLst/>
                        </a:rPr>
                        <a:t>Property does not exist</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3928471966"/>
                  </a:ext>
                </a:extLst>
              </a:tr>
              <a:tr h="3200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IsReadOnly</a:t>
                      </a:r>
                      <a:endParaRPr lang="en-US" sz="1600" dirty="0">
                        <a:latin typeface="+mn-lt"/>
                      </a:endParaRPr>
                    </a:p>
                  </a:txBody>
                  <a:tcPr marL="45720" marR="45720" anchor="ctr"/>
                </a:tc>
                <a:tc>
                  <a:txBody>
                    <a:bodyPr/>
                    <a:lstStyle/>
                    <a:p>
                      <a:pPr algn="l" fontAlgn="ctr"/>
                      <a:r>
                        <a:rPr lang="en-US" sz="1600" u="none" strike="noStrike" dirty="0">
                          <a:effectLst/>
                        </a:rPr>
                        <a:t>False</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867613629"/>
                  </a:ext>
                </a:extLst>
              </a:tr>
              <a:tr h="3200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ToggleState</a:t>
                      </a:r>
                      <a:endParaRPr lang="en-US" sz="1600" dirty="0">
                        <a:latin typeface="+mn-lt"/>
                      </a:endParaRPr>
                    </a:p>
                  </a:txBody>
                  <a:tcPr marL="45720" marR="45720" anchor="ctr"/>
                </a:tc>
                <a:tc>
                  <a:txBody>
                    <a:bodyPr/>
                    <a:lstStyle/>
                    <a:p>
                      <a:pPr algn="l" fontAlgn="ctr"/>
                      <a:r>
                        <a:rPr lang="en-US" sz="1600" dirty="0" err="1"/>
                        <a:t>ToggleState_On</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2637271315"/>
                  </a:ext>
                </a:extLst>
              </a:tr>
              <a:tr h="3200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Value</a:t>
                      </a:r>
                      <a:endParaRPr lang="en-US" sz="1600" dirty="0">
                        <a:latin typeface="+mn-lt"/>
                      </a:endParaRPr>
                    </a:p>
                  </a:txBody>
                  <a:tcPr marL="45720" marR="45720" anchor="ctr"/>
                </a:tc>
                <a:tc>
                  <a:txBody>
                    <a:bodyPr/>
                    <a:lstStyle/>
                    <a:p>
                      <a:pPr algn="l" fontAlgn="ctr"/>
                      <a:r>
                        <a:rPr lang="en-US" sz="1600" u="none" strike="noStrike" dirty="0">
                          <a:effectLst/>
                        </a:rPr>
                        <a:t>“”</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2728763474"/>
                  </a:ext>
                </a:extLst>
              </a:tr>
              <a:tr h="3200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ScrollItemPattern</a:t>
                      </a:r>
                    </a:p>
                  </a:txBody>
                  <a:tcPr marL="45720" marR="45720" anchor="ctr"/>
                </a:tc>
                <a:tc>
                  <a:txBody>
                    <a:bodyPr/>
                    <a:lstStyle/>
                    <a:p>
                      <a:pPr algn="l" fontAlgn="ctr"/>
                      <a:r>
                        <a:rPr lang="en-US" sz="1600" u="none" strike="noStrike" dirty="0">
                          <a:effectLst/>
                        </a:rPr>
                        <a:t>Does not exist</a:t>
                      </a: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3567579876"/>
                  </a:ext>
                </a:extLst>
              </a:tr>
              <a:tr h="3200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TextChildPattern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marL="45720" marR="45720" anchor="ctr"/>
                </a:tc>
                <a:tc>
                  <a:txBody>
                    <a:bodyPr/>
                    <a:lstStyle/>
                    <a:p>
                      <a:pPr algn="l" fontAlgn="ctr"/>
                      <a:r>
                        <a:rPr lang="en-US" sz="1600" u="none" strike="noStrike" dirty="0">
                          <a:effectLst/>
                        </a:rPr>
                        <a:t>Does not exist</a:t>
                      </a:r>
                    </a:p>
                    <a:p>
                      <a:pPr algn="l" fontAlgn="ctr"/>
                      <a:endParaRPr lang="en-US" sz="1600" b="0" i="0" u="none" strike="noStrike" dirty="0">
                        <a:solidFill>
                          <a:srgbClr val="000000"/>
                        </a:solidFill>
                        <a:effectLst/>
                        <a:latin typeface="+mn-lt"/>
                      </a:endParaRPr>
                    </a:p>
                  </a:txBody>
                  <a:tcPr marL="45720" marR="45720" anchor="ctr"/>
                </a:tc>
                <a:extLst>
                  <a:ext uri="{0D108BD9-81ED-4DB2-BD59-A6C34878D82A}">
                    <a16:rowId xmlns:a16="http://schemas.microsoft.com/office/drawing/2014/main" val="1220983975"/>
                  </a:ext>
                </a:extLst>
              </a:tr>
            </a:tbl>
          </a:graphicData>
        </a:graphic>
      </p:graphicFrame>
      <p:sp>
        <p:nvSpPr>
          <p:cNvPr id="8" name="Rectangle 7">
            <a:extLst>
              <a:ext uri="{FF2B5EF4-FFF2-40B4-BE49-F238E27FC236}">
                <a16:creationId xmlns:a16="http://schemas.microsoft.com/office/drawing/2014/main" id="{F2B60BAA-C7C4-4B1F-B556-DD4DEAE767E9}"/>
              </a:ext>
              <a:ext uri="{C183D7F6-B498-43B3-948B-1728B52AA6E4}">
                <adec:decorative xmlns:adec="http://schemas.microsoft.com/office/drawing/2017/decorative" val="1"/>
              </a:ext>
            </a:extLst>
          </p:cNvPr>
          <p:cNvSpPr/>
          <p:nvPr/>
        </p:nvSpPr>
        <p:spPr>
          <a:xfrm>
            <a:off x="838200" y="1690687"/>
            <a:ext cx="4361688"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4" name="Picture 33" descr="zoomed in screen capture of the text box for Pineapple in a checked state ">
            <a:extLst>
              <a:ext uri="{FF2B5EF4-FFF2-40B4-BE49-F238E27FC236}">
                <a16:creationId xmlns:a16="http://schemas.microsoft.com/office/drawing/2014/main" id="{90514B95-C2D5-4F38-B800-98B5E401689C}"/>
              </a:ext>
            </a:extLst>
          </p:cNvPr>
          <p:cNvPicPr>
            <a:picLocks noChangeAspect="1"/>
          </p:cNvPicPr>
          <p:nvPr/>
        </p:nvPicPr>
        <p:blipFill rotWithShape="1">
          <a:blip r:embed="rId5" cstate="hqprint">
            <a:extLst>
              <a:ext uri="{28A0092B-C50C-407E-A947-70E740481C1C}">
                <a14:useLocalDpi xmlns:a14="http://schemas.microsoft.com/office/drawing/2010/main"/>
              </a:ext>
            </a:extLst>
          </a:blip>
          <a:srcRect/>
          <a:stretch/>
        </p:blipFill>
        <p:spPr>
          <a:xfrm>
            <a:off x="835153" y="1690686"/>
            <a:ext cx="4361688" cy="5210910"/>
          </a:xfrm>
          <a:prstGeom prst="rect">
            <a:avLst/>
          </a:prstGeom>
        </p:spPr>
      </p:pic>
      <p:sp>
        <p:nvSpPr>
          <p:cNvPr id="35" name="Rectangle 34">
            <a:extLst>
              <a:ext uri="{FF2B5EF4-FFF2-40B4-BE49-F238E27FC236}">
                <a16:creationId xmlns:a16="http://schemas.microsoft.com/office/drawing/2014/main" id="{8ACB2CB4-9872-46E7-B331-373A4A4BED62}"/>
              </a:ext>
              <a:ext uri="{C183D7F6-B498-43B3-948B-1728B52AA6E4}">
                <adec:decorative xmlns:adec="http://schemas.microsoft.com/office/drawing/2017/decorative" val="1"/>
              </a:ext>
            </a:extLst>
          </p:cNvPr>
          <p:cNvSpPr/>
          <p:nvPr/>
        </p:nvSpPr>
        <p:spPr>
          <a:xfrm>
            <a:off x="832105" y="1690686"/>
            <a:ext cx="4366578" cy="1453481"/>
          </a:xfrm>
          <a:prstGeom prst="rect">
            <a:avLst/>
          </a:prstGeom>
          <a:solidFill>
            <a:schemeClr val="tx1">
              <a:lumMod val="75000"/>
              <a:lumOff val="2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F0A06E5E-87E1-4E91-9409-430B6D05FE75}"/>
              </a:ext>
              <a:ext uri="{C183D7F6-B498-43B3-948B-1728B52AA6E4}">
                <adec:decorative xmlns:adec="http://schemas.microsoft.com/office/drawing/2017/decorative" val="1"/>
              </a:ext>
            </a:extLst>
          </p:cNvPr>
          <p:cNvSpPr/>
          <p:nvPr/>
        </p:nvSpPr>
        <p:spPr>
          <a:xfrm>
            <a:off x="832105" y="4171033"/>
            <a:ext cx="4366578" cy="2730563"/>
          </a:xfrm>
          <a:prstGeom prst="rect">
            <a:avLst/>
          </a:prstGeom>
          <a:solidFill>
            <a:schemeClr val="tx1">
              <a:lumMod val="75000"/>
              <a:lumOff val="2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9508EBE-03B0-443E-A596-1E75CF670FBB}"/>
              </a:ext>
              <a:ext uri="{C183D7F6-B498-43B3-948B-1728B52AA6E4}">
                <adec:decorative xmlns:adec="http://schemas.microsoft.com/office/drawing/2017/decorative" val="1"/>
              </a:ext>
            </a:extLst>
          </p:cNvPr>
          <p:cNvSpPr/>
          <p:nvPr/>
        </p:nvSpPr>
        <p:spPr>
          <a:xfrm>
            <a:off x="835152" y="3144166"/>
            <a:ext cx="1360385" cy="1026865"/>
          </a:xfrm>
          <a:prstGeom prst="rect">
            <a:avLst/>
          </a:prstGeom>
          <a:solidFill>
            <a:schemeClr val="tx1">
              <a:lumMod val="75000"/>
              <a:lumOff val="2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492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Establishing Context</a:t>
            </a:r>
          </a:p>
        </p:txBody>
      </p:sp>
      <p:grpSp>
        <p:nvGrpSpPr>
          <p:cNvPr id="10" name="Group 9" descr="A full width page is shown with a white background.&#10;In the upper left hand corner is largest bold text &quot;Starting Blind&quot;, with a much smaller and italic word &quot;in&quot; just below it.&#10;Below largest text is a group text items, each item taking one line, the text is the 2nd largest text on the page: &quot;Blogging&quot;, &quot;Currating&quot;, &quot;Design&quot;, &quot;Dev&quot;, &quot;Photography&quot;, and &quot;Speaking&quot;.&#10;The large text and group of text items has nothing beneath them but white space, this block of the screen takes up about 20% of the viewable area&#10;To the right of the group of text items is a large box white a thin black outline, and 2 groups of text and graphic inside. Inside the rectangle is the text &quot;Cory Joseph&quot; in large bold lettering, it is the 3rd largest text on the page. Below that is 3 paragraphs of text that is generic in nature - repeating various forms of the word &quot;Hodor.&quot; To the right of these text blocks is a graphic that apears to be the shape of a person in sillouete.&#10;Whilte the rectangle takes up 75% of the screen space by width, it consumes at most 50% of the screen height.&#10;Below the rectangle and to the right of the group of text items previously mentioned is multiple gorups of items.&#10;Just under the rectangle there is text in large bold lettering the same size as Cory Joseph previously, that says &quot;Latest&quot;.&#10;Below the &quot;latest&quot; text are 5 groupings of items.&#10;Each group contains a black box filled with black on the top, and text that is larger than the paragraph text, but smaller than &quot;Cory Joseph&quot; or &quot;Latest&quot; below the black box.">
            <a:extLst>
              <a:ext uri="{FF2B5EF4-FFF2-40B4-BE49-F238E27FC236}">
                <a16:creationId xmlns:a16="http://schemas.microsoft.com/office/drawing/2014/main" id="{DA481A54-C19B-4053-B63A-F18BC0CF9ABE}"/>
              </a:ext>
            </a:extLst>
          </p:cNvPr>
          <p:cNvGrpSpPr/>
          <p:nvPr/>
        </p:nvGrpSpPr>
        <p:grpSpPr>
          <a:xfrm>
            <a:off x="1464082" y="1728217"/>
            <a:ext cx="9263836" cy="5210909"/>
            <a:chOff x="1728281" y="1690688"/>
            <a:chExt cx="9263836" cy="5210909"/>
          </a:xfrm>
        </p:grpSpPr>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1728281" y="1690688"/>
              <a:ext cx="9263836"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descr="A full width page is shown with a white background.&#10;In the upper left-hand corner is largest bold text &quot;Starting Blind&quot;, with a much smaller and italic word &quot;in&quot; just below it.&#10;Below largest text is a group text items, each item taking one line, the text is the 2nd largest text on the page: &quot;Blogging&quot;, &quot;Curating&quot;, &quot;Design&quot;, &quot;Dev&quot;, &quot;Photography&quot;, and &quot;Speaking&quot;.&#10;The large text and group of text items has nothing beneath them but white space, this block of the screen takes up about 20% of the viewable area&#10;To the right of the group of text items is a large box white a thin black outline, and 2 groups of text and graphic inside. Inside the rectangle is the text &quot;Cory Joseph&quot; in large bold lettering, it is the 3rd largest text on the page. Below that is 3 paragraphs of text that is generic in nature - repeating various forms of the word &quot;Hodor.&quot; To the right of these text blocks is a graphic that appears to be the shape of a person.&#10;While the rectangle takes up 75% of the screen space by width, it consumes at most 50% of the screen height.&#10;Below the rectangle and to the right of the group of text items previously mentioned is multiple groups of items.&#10;Just under the rectangle there is text in large bold lettering the same size as Cory Joseph previously, that says &quot;Latest&quot;.&#10;Below the &quot;latest&quot; text are 5 groupings of items.&#10;Each group contains a black box filled with black on the top, and text that is larger than the paragraph text, but smaller than &quot;Cory Joseph&quot; or &quot;Latest&quot; below the black box.">
              <a:extLst>
                <a:ext uri="{FF2B5EF4-FFF2-40B4-BE49-F238E27FC236}">
                  <a16:creationId xmlns:a16="http://schemas.microsoft.com/office/drawing/2014/main" id="{B6119FFE-59EC-422B-A090-643BD40EC5F5}"/>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28281" y="1690688"/>
              <a:ext cx="9263836" cy="5210908"/>
            </a:xfrm>
            <a:prstGeom prst="rect">
              <a:avLst/>
            </a:prstGeom>
          </p:spPr>
        </p:pic>
      </p:grpSp>
      <p:sp>
        <p:nvSpPr>
          <p:cNvPr id="6" name="Rectangle 5">
            <a:extLst>
              <a:ext uri="{FF2B5EF4-FFF2-40B4-BE49-F238E27FC236}">
                <a16:creationId xmlns:a16="http://schemas.microsoft.com/office/drawing/2014/main" id="{24B69947-AD43-422B-9CFC-FFB010FAE129}"/>
              </a:ext>
            </a:extLst>
          </p:cNvPr>
          <p:cNvSpPr/>
          <p:nvPr/>
        </p:nvSpPr>
        <p:spPr>
          <a:xfrm>
            <a:off x="8879106" y="21572"/>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683952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Design Must Establish Context</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1464082" y="1728217"/>
            <a:ext cx="9263836"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descr="A full width page is shown with a white background.&#10;In the upper left-hand corner is largest bold text &quot;Starting Blind&quot;, with a much smaller and italic word &quot;in&quot; just below it.&#10;Below largest text is a group text items, each item taking one line, the text is the 2nd largest text on the page: &quot;Blogging&quot;, &quot;Curating&quot;, &quot;Design&quot;, &quot;Dev&quot;, &quot;Photography&quot;, and &quot;Speaking&quot;.&#10;The large text and group of text items has nothing beneath them but white space, this block of the screen takes up about 20% of the viewable area&#10;To the right of the group of text items is a large box white a thin black outline, and 2 groups of text and graphic inside. Inside the rectangle is the text &quot;Cory Joseph&quot; in large bold lettering, it is the 3rd largest text on the page. Below that is 3 paragraphs of text that is generic in nature - repeating various forms of the word &quot;Hodor.&quot; To the right of these text blocks is a graphic that appears to be the shape of a person.&#10;While the rectangle takes up 75% of the screen space by width, it consumes at most 50% of the screen height.&#10;Below the rectangle and to the right of the group of text items previously mentioned is multiple groups of items.&#10;Just under the rectangle there is text in large bold lettering the same size as Cory Joseph previously, that says &quot;Latest&quot;.&#10;Below the &quot;latest&quot; text are 5 groupings of items.&#10;Each group contains a black box filled with black on the top, and text that is larger than the paragraph text, but smaller than &quot;Cory Joseph&quot; or &quot;Latest&quot; below the black box.">
            <a:extLst>
              <a:ext uri="{FF2B5EF4-FFF2-40B4-BE49-F238E27FC236}">
                <a16:creationId xmlns:a16="http://schemas.microsoft.com/office/drawing/2014/main" id="{B6119FFE-59EC-422B-A090-643BD40EC5F5}"/>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464082" y="1728217"/>
            <a:ext cx="9263836" cy="5210908"/>
          </a:xfrm>
          <a:prstGeom prst="rect">
            <a:avLst/>
          </a:prstGeom>
        </p:spPr>
      </p:pic>
      <p:sp>
        <p:nvSpPr>
          <p:cNvPr id="27" name="Rectangle 26" descr="article region containing author bio and author photo with heading ">
            <a:extLst>
              <a:ext uri="{FF2B5EF4-FFF2-40B4-BE49-F238E27FC236}">
                <a16:creationId xmlns:a16="http://schemas.microsoft.com/office/drawing/2014/main" id="{8290D582-B947-4490-86DA-8F111595618C}"/>
              </a:ext>
            </a:extLst>
          </p:cNvPr>
          <p:cNvSpPr/>
          <p:nvPr/>
        </p:nvSpPr>
        <p:spPr>
          <a:xfrm>
            <a:off x="3062478" y="2418587"/>
            <a:ext cx="7343394" cy="1898293"/>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peech Bubble: Rectangle with Corners Rounded 3" descr="H1, Link">
            <a:extLst>
              <a:ext uri="{FF2B5EF4-FFF2-40B4-BE49-F238E27FC236}">
                <a16:creationId xmlns:a16="http://schemas.microsoft.com/office/drawing/2014/main" id="{F95500D7-5684-45B8-A677-DD0FD173D815}"/>
              </a:ext>
            </a:extLst>
          </p:cNvPr>
          <p:cNvSpPr/>
          <p:nvPr/>
        </p:nvSpPr>
        <p:spPr>
          <a:xfrm>
            <a:off x="3973068" y="1853455"/>
            <a:ext cx="1225296" cy="269748"/>
          </a:xfrm>
          <a:prstGeom prst="wedgeRoundRectCallout">
            <a:avLst>
              <a:gd name="adj1" fmla="val -115442"/>
              <a:gd name="adj2" fmla="val -3718"/>
              <a:gd name="adj3" fmla="val 1666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solidFill>
                  <a:schemeClr val="tx1"/>
                </a:solidFill>
                <a:latin typeface="Consolas" panose="020B0609020204030204" pitchFamily="49" charset="0"/>
              </a:rPr>
              <a:t>H1, Link</a:t>
            </a:r>
          </a:p>
        </p:txBody>
      </p:sp>
      <p:sp>
        <p:nvSpPr>
          <p:cNvPr id="7" name="Speech Bubble: Rectangle with Corners Rounded 6" descr="link, list-item">
            <a:extLst>
              <a:ext uri="{FF2B5EF4-FFF2-40B4-BE49-F238E27FC236}">
                <a16:creationId xmlns:a16="http://schemas.microsoft.com/office/drawing/2014/main" id="{EA1395EE-D443-425F-9A17-A3CA2DD676A7}"/>
              </a:ext>
            </a:extLst>
          </p:cNvPr>
          <p:cNvSpPr/>
          <p:nvPr/>
        </p:nvSpPr>
        <p:spPr>
          <a:xfrm>
            <a:off x="1568196" y="4587240"/>
            <a:ext cx="1394460" cy="524256"/>
          </a:xfrm>
          <a:prstGeom prst="wedgeRoundRectCallout">
            <a:avLst>
              <a:gd name="adj1" fmla="val -14769"/>
              <a:gd name="adj2" fmla="val -196957"/>
              <a:gd name="adj3" fmla="val 1666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solidFill>
                  <a:schemeClr val="tx1"/>
                </a:solidFill>
                <a:latin typeface="Consolas" panose="020B0609020204030204" pitchFamily="49" charset="0"/>
              </a:rPr>
              <a:t>Link, List Item</a:t>
            </a:r>
          </a:p>
        </p:txBody>
      </p:sp>
      <p:sp>
        <p:nvSpPr>
          <p:cNvPr id="8" name="Speech Bubble: Rectangle with Corners Rounded 7">
            <a:extLst>
              <a:ext uri="{FF2B5EF4-FFF2-40B4-BE49-F238E27FC236}">
                <a16:creationId xmlns:a16="http://schemas.microsoft.com/office/drawing/2014/main" id="{629660D2-8EEE-4222-A50F-C2791BD2AB0E}"/>
              </a:ext>
            </a:extLst>
          </p:cNvPr>
          <p:cNvSpPr/>
          <p:nvPr/>
        </p:nvSpPr>
        <p:spPr>
          <a:xfrm>
            <a:off x="2962656" y="4081420"/>
            <a:ext cx="1481328" cy="324704"/>
          </a:xfrm>
          <a:prstGeom prst="wedgeRoundRectCallout">
            <a:avLst>
              <a:gd name="adj1" fmla="val -54351"/>
              <a:gd name="adj2" fmla="val -96649"/>
              <a:gd name="adj3" fmla="val 16667"/>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rPr>
              <a:t>Navigation</a:t>
            </a:r>
          </a:p>
        </p:txBody>
      </p:sp>
      <p:sp>
        <p:nvSpPr>
          <p:cNvPr id="11" name="Speech Bubble: Rectangle with Corners Rounded 10" descr="h2">
            <a:extLst>
              <a:ext uri="{FF2B5EF4-FFF2-40B4-BE49-F238E27FC236}">
                <a16:creationId xmlns:a16="http://schemas.microsoft.com/office/drawing/2014/main" id="{AB49AFF3-939D-4C6A-B239-212F4F39EA11}"/>
              </a:ext>
            </a:extLst>
          </p:cNvPr>
          <p:cNvSpPr/>
          <p:nvPr/>
        </p:nvSpPr>
        <p:spPr>
          <a:xfrm>
            <a:off x="4404360" y="2467176"/>
            <a:ext cx="473964" cy="271452"/>
          </a:xfrm>
          <a:prstGeom prst="wedgeRoundRectCallout">
            <a:avLst>
              <a:gd name="adj1" fmla="val -118336"/>
              <a:gd name="adj2" fmla="val 6388"/>
              <a:gd name="adj3" fmla="val 1666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solidFill>
                  <a:schemeClr val="tx1"/>
                </a:solidFill>
                <a:latin typeface="Consolas" panose="020B0609020204030204" pitchFamily="49" charset="0"/>
              </a:rPr>
              <a:t>H2</a:t>
            </a:r>
          </a:p>
        </p:txBody>
      </p:sp>
      <p:sp>
        <p:nvSpPr>
          <p:cNvPr id="12" name="Speech Bubble: Rectangle with Corners Rounded 11" descr="H2">
            <a:extLst>
              <a:ext uri="{FF2B5EF4-FFF2-40B4-BE49-F238E27FC236}">
                <a16:creationId xmlns:a16="http://schemas.microsoft.com/office/drawing/2014/main" id="{0F7B669B-2763-4B1D-87B6-2358F21787DB}"/>
              </a:ext>
            </a:extLst>
          </p:cNvPr>
          <p:cNvSpPr/>
          <p:nvPr/>
        </p:nvSpPr>
        <p:spPr>
          <a:xfrm>
            <a:off x="3913632" y="4472852"/>
            <a:ext cx="473964" cy="271452"/>
          </a:xfrm>
          <a:prstGeom prst="wedgeRoundRectCallout">
            <a:avLst>
              <a:gd name="adj1" fmla="val -117371"/>
              <a:gd name="adj2" fmla="val 43442"/>
              <a:gd name="adj3" fmla="val 1666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solidFill>
                  <a:schemeClr val="tx1"/>
                </a:solidFill>
                <a:latin typeface="Consolas" panose="020B0609020204030204" pitchFamily="49" charset="0"/>
              </a:rPr>
              <a:t>H2</a:t>
            </a:r>
          </a:p>
        </p:txBody>
      </p:sp>
      <p:sp>
        <p:nvSpPr>
          <p:cNvPr id="16" name="Speech Bubble: Rectangle with Corners Rounded 15" descr="list">
            <a:extLst>
              <a:ext uri="{FF2B5EF4-FFF2-40B4-BE49-F238E27FC236}">
                <a16:creationId xmlns:a16="http://schemas.microsoft.com/office/drawing/2014/main" id="{F1554F36-2E2D-45EF-A331-66435655915B}"/>
              </a:ext>
            </a:extLst>
          </p:cNvPr>
          <p:cNvSpPr/>
          <p:nvPr/>
        </p:nvSpPr>
        <p:spPr>
          <a:xfrm>
            <a:off x="3418332" y="3274298"/>
            <a:ext cx="751332" cy="271452"/>
          </a:xfrm>
          <a:prstGeom prst="wedgeRoundRectCallout">
            <a:avLst>
              <a:gd name="adj1" fmla="val -128307"/>
              <a:gd name="adj2" fmla="val 16494"/>
              <a:gd name="adj3" fmla="val 16667"/>
            </a:avLst>
          </a:prstGeom>
          <a:solidFill>
            <a:schemeClr val="accent6">
              <a:lumMod val="60000"/>
              <a:lumOff val="40000"/>
            </a:schemeClr>
          </a:solidFill>
          <a:ln>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b="1" dirty="0">
                <a:solidFill>
                  <a:schemeClr val="tx1"/>
                </a:solidFill>
                <a:latin typeface="Consolas" panose="020B0609020204030204" pitchFamily="49" charset="0"/>
              </a:rPr>
              <a:t>List</a:t>
            </a:r>
          </a:p>
        </p:txBody>
      </p:sp>
      <p:sp>
        <p:nvSpPr>
          <p:cNvPr id="19" name="Speech Bubble: Rectangle with Corners Rounded 18" descr="photo, alt-text pointer to author photo in article region">
            <a:extLst>
              <a:ext uri="{FF2B5EF4-FFF2-40B4-BE49-F238E27FC236}">
                <a16:creationId xmlns:a16="http://schemas.microsoft.com/office/drawing/2014/main" id="{6F095843-6AFF-4EAB-8361-63D321CF35FF}"/>
              </a:ext>
            </a:extLst>
          </p:cNvPr>
          <p:cNvSpPr/>
          <p:nvPr/>
        </p:nvSpPr>
        <p:spPr>
          <a:xfrm>
            <a:off x="8970264" y="4081420"/>
            <a:ext cx="1419606" cy="554588"/>
          </a:xfrm>
          <a:prstGeom prst="wedgeRoundRectCallout">
            <a:avLst>
              <a:gd name="adj1" fmla="val 16564"/>
              <a:gd name="adj2" fmla="val -79891"/>
              <a:gd name="adj3" fmla="val 1666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solidFill>
                  <a:schemeClr val="tx1"/>
                </a:solidFill>
                <a:latin typeface="Consolas" panose="020B0609020204030204" pitchFamily="49" charset="0"/>
              </a:rPr>
              <a:t>Photo, alt-text</a:t>
            </a:r>
          </a:p>
        </p:txBody>
      </p:sp>
      <p:sp>
        <p:nvSpPr>
          <p:cNvPr id="22" name="Speech Bubble: Rectangle with Corners Rounded 21" descr="list item object containing the text of the content card as an H3 as well as that text being linked to the content, the photo element of the card is a separate item with the list item object">
            <a:extLst>
              <a:ext uri="{FF2B5EF4-FFF2-40B4-BE49-F238E27FC236}">
                <a16:creationId xmlns:a16="http://schemas.microsoft.com/office/drawing/2014/main" id="{973608BD-E1E5-4938-B893-75D7229119DA}"/>
              </a:ext>
            </a:extLst>
          </p:cNvPr>
          <p:cNvSpPr/>
          <p:nvPr/>
        </p:nvSpPr>
        <p:spPr>
          <a:xfrm>
            <a:off x="8170248" y="5567061"/>
            <a:ext cx="1849968" cy="825304"/>
          </a:xfrm>
          <a:prstGeom prst="wedgeRoundRectCallout">
            <a:avLst>
              <a:gd name="adj1" fmla="val -87543"/>
              <a:gd name="adj2" fmla="val -21729"/>
              <a:gd name="adj3" fmla="val 1666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600" b="1" dirty="0">
                <a:solidFill>
                  <a:schemeClr val="tx1"/>
                </a:solidFill>
                <a:latin typeface="Consolas" panose="020B0609020204030204" pitchFamily="49" charset="0"/>
              </a:rPr>
              <a:t>List-Item, H3&lt;card-text&gt;, Link</a:t>
            </a:r>
          </a:p>
        </p:txBody>
      </p:sp>
      <p:sp>
        <p:nvSpPr>
          <p:cNvPr id="5" name="Rectangle 4" descr="Navigation region containing list of links">
            <a:extLst>
              <a:ext uri="{FF2B5EF4-FFF2-40B4-BE49-F238E27FC236}">
                <a16:creationId xmlns:a16="http://schemas.microsoft.com/office/drawing/2014/main" id="{8323E3ED-BEEC-4B67-9943-6902A83268F3}"/>
              </a:ext>
            </a:extLst>
          </p:cNvPr>
          <p:cNvSpPr/>
          <p:nvPr/>
        </p:nvSpPr>
        <p:spPr>
          <a:xfrm>
            <a:off x="1709928" y="2418588"/>
            <a:ext cx="1175004" cy="1810512"/>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descr="list of links for navigating the site">
            <a:extLst>
              <a:ext uri="{FF2B5EF4-FFF2-40B4-BE49-F238E27FC236}">
                <a16:creationId xmlns:a16="http://schemas.microsoft.com/office/drawing/2014/main" id="{27EDB89F-EF3C-4AF5-BE91-64BBC9485CAA}"/>
              </a:ext>
            </a:extLst>
          </p:cNvPr>
          <p:cNvSpPr/>
          <p:nvPr/>
        </p:nvSpPr>
        <p:spPr>
          <a:xfrm>
            <a:off x="1786128" y="2467176"/>
            <a:ext cx="998220" cy="1684200"/>
          </a:xfrm>
          <a:prstGeom prst="rect">
            <a:avLst/>
          </a:prstGeom>
          <a:noFill/>
          <a:ln w="28575">
            <a:prstDash val="sysDot"/>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4" name="Rectangle 23" descr="a list of content cards">
            <a:extLst>
              <a:ext uri="{FF2B5EF4-FFF2-40B4-BE49-F238E27FC236}">
                <a16:creationId xmlns:a16="http://schemas.microsoft.com/office/drawing/2014/main" id="{5E9983C6-FF1D-47CD-BE4E-126557401D83}"/>
              </a:ext>
            </a:extLst>
          </p:cNvPr>
          <p:cNvSpPr/>
          <p:nvPr/>
        </p:nvSpPr>
        <p:spPr>
          <a:xfrm>
            <a:off x="3040380" y="4834039"/>
            <a:ext cx="7420356" cy="2105086"/>
          </a:xfrm>
          <a:prstGeom prst="rect">
            <a:avLst/>
          </a:prstGeom>
          <a:noFill/>
          <a:ln w="28575">
            <a:prstDash val="sysDot"/>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5" name="Speech Bubble: Rectangle with Corners Rounded 24">
            <a:extLst>
              <a:ext uri="{FF2B5EF4-FFF2-40B4-BE49-F238E27FC236}">
                <a16:creationId xmlns:a16="http://schemas.microsoft.com/office/drawing/2014/main" id="{9AE73962-62A0-476E-97AF-CB35808C3DCA}"/>
              </a:ext>
            </a:extLst>
          </p:cNvPr>
          <p:cNvSpPr/>
          <p:nvPr/>
        </p:nvSpPr>
        <p:spPr>
          <a:xfrm>
            <a:off x="5712626" y="4500914"/>
            <a:ext cx="751332" cy="271452"/>
          </a:xfrm>
          <a:prstGeom prst="wedgeRoundRectCallout">
            <a:avLst>
              <a:gd name="adj1" fmla="val -116745"/>
              <a:gd name="adj2" fmla="val 68706"/>
              <a:gd name="adj3" fmla="val 16667"/>
            </a:avLst>
          </a:prstGeom>
          <a:solidFill>
            <a:schemeClr val="accent6">
              <a:lumMod val="60000"/>
              <a:lumOff val="40000"/>
            </a:schemeClr>
          </a:solidFill>
          <a:ln>
            <a:prstDash val="sysDash"/>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b="1" dirty="0">
                <a:solidFill>
                  <a:schemeClr val="tx1"/>
                </a:solidFill>
                <a:latin typeface="Consolas" panose="020B0609020204030204" pitchFamily="49" charset="0"/>
              </a:rPr>
              <a:t>List</a:t>
            </a:r>
          </a:p>
        </p:txBody>
      </p:sp>
      <p:sp>
        <p:nvSpPr>
          <p:cNvPr id="26" name="Speech Bubble: Rectangle with Corners Rounded 25" descr="article region">
            <a:extLst>
              <a:ext uri="{FF2B5EF4-FFF2-40B4-BE49-F238E27FC236}">
                <a16:creationId xmlns:a16="http://schemas.microsoft.com/office/drawing/2014/main" id="{9B6E87C6-9C91-404D-9729-B775ECF0D5D6}"/>
              </a:ext>
            </a:extLst>
          </p:cNvPr>
          <p:cNvSpPr/>
          <p:nvPr/>
        </p:nvSpPr>
        <p:spPr>
          <a:xfrm>
            <a:off x="7137566" y="4419600"/>
            <a:ext cx="1180908" cy="324704"/>
          </a:xfrm>
          <a:prstGeom prst="wedgeRoundRectCallout">
            <a:avLst>
              <a:gd name="adj1" fmla="val -56674"/>
              <a:gd name="adj2" fmla="val -74120"/>
              <a:gd name="adj3" fmla="val 16667"/>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latin typeface="Consolas" panose="020B0609020204030204" pitchFamily="49" charset="0"/>
              </a:rPr>
              <a:t>Article</a:t>
            </a:r>
          </a:p>
        </p:txBody>
      </p:sp>
      <p:sp>
        <p:nvSpPr>
          <p:cNvPr id="28" name="Rectangle 27" descr="header region containing starting blind logo">
            <a:extLst>
              <a:ext uri="{FF2B5EF4-FFF2-40B4-BE49-F238E27FC236}">
                <a16:creationId xmlns:a16="http://schemas.microsoft.com/office/drawing/2014/main" id="{615B548C-1187-439A-8899-5FAB14167312}"/>
              </a:ext>
            </a:extLst>
          </p:cNvPr>
          <p:cNvSpPr/>
          <p:nvPr/>
        </p:nvSpPr>
        <p:spPr>
          <a:xfrm>
            <a:off x="1615440" y="1780423"/>
            <a:ext cx="9009888" cy="505637"/>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descr="a list item for the photography link">
            <a:extLst>
              <a:ext uri="{FF2B5EF4-FFF2-40B4-BE49-F238E27FC236}">
                <a16:creationId xmlns:a16="http://schemas.microsoft.com/office/drawing/2014/main" id="{109DF9B2-4BC1-4D8E-92DC-FF9E99B3B1BF}"/>
              </a:ext>
            </a:extLst>
          </p:cNvPr>
          <p:cNvSpPr/>
          <p:nvPr/>
        </p:nvSpPr>
        <p:spPr>
          <a:xfrm>
            <a:off x="1810030" y="3595116"/>
            <a:ext cx="930402" cy="217932"/>
          </a:xfrm>
          <a:prstGeom prst="rect">
            <a:avLst/>
          </a:prstGeom>
          <a:noFill/>
          <a:ln w="28575"/>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9" name="Rectangle 28" descr="Latest, heading">
            <a:extLst>
              <a:ext uri="{FF2B5EF4-FFF2-40B4-BE49-F238E27FC236}">
                <a16:creationId xmlns:a16="http://schemas.microsoft.com/office/drawing/2014/main" id="{2B62AED3-4CD1-4BC4-82D1-019B10BEA3F7}"/>
              </a:ext>
            </a:extLst>
          </p:cNvPr>
          <p:cNvSpPr/>
          <p:nvPr/>
        </p:nvSpPr>
        <p:spPr>
          <a:xfrm>
            <a:off x="3035808" y="4581952"/>
            <a:ext cx="535204" cy="217932"/>
          </a:xfrm>
          <a:prstGeom prst="rect">
            <a:avLst/>
          </a:prstGeom>
          <a:noFill/>
          <a:ln w="28575"/>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0" name="Rectangle 29" descr="list item container of content card photo, content card-text as an H3 and link">
            <a:extLst>
              <a:ext uri="{FF2B5EF4-FFF2-40B4-BE49-F238E27FC236}">
                <a16:creationId xmlns:a16="http://schemas.microsoft.com/office/drawing/2014/main" id="{42E8B6D7-1E60-4EEF-951E-174E8DFEA984}"/>
              </a:ext>
            </a:extLst>
          </p:cNvPr>
          <p:cNvSpPr/>
          <p:nvPr/>
        </p:nvSpPr>
        <p:spPr>
          <a:xfrm>
            <a:off x="6037706" y="4874617"/>
            <a:ext cx="1405509" cy="2064508"/>
          </a:xfrm>
          <a:prstGeom prst="rect">
            <a:avLst/>
          </a:prstGeom>
          <a:noFill/>
          <a:ln w="28575"/>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1" name="Speech Bubble: Rectangle with Corners Rounded 30" descr="photo, with alt-text placed at top of content card list item">
            <a:extLst>
              <a:ext uri="{FF2B5EF4-FFF2-40B4-BE49-F238E27FC236}">
                <a16:creationId xmlns:a16="http://schemas.microsoft.com/office/drawing/2014/main" id="{83C7DE23-6B7B-4E5C-8152-01FDCED0EAA8}"/>
              </a:ext>
            </a:extLst>
          </p:cNvPr>
          <p:cNvSpPr/>
          <p:nvPr/>
        </p:nvSpPr>
        <p:spPr>
          <a:xfrm>
            <a:off x="4550246" y="6303412"/>
            <a:ext cx="1419606" cy="554588"/>
          </a:xfrm>
          <a:prstGeom prst="wedgeRoundRectCallout">
            <a:avLst>
              <a:gd name="adj1" fmla="val 84519"/>
              <a:gd name="adj2" fmla="val -121935"/>
              <a:gd name="adj3" fmla="val 16667"/>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solidFill>
                  <a:schemeClr val="tx1"/>
                </a:solidFill>
                <a:latin typeface="Consolas" panose="020B0609020204030204" pitchFamily="49" charset="0"/>
              </a:rPr>
              <a:t>Photo, alt-text</a:t>
            </a:r>
          </a:p>
        </p:txBody>
      </p:sp>
      <p:sp>
        <p:nvSpPr>
          <p:cNvPr id="32" name="Rectangle 31" descr="Starting Blind">
            <a:extLst>
              <a:ext uri="{FF2B5EF4-FFF2-40B4-BE49-F238E27FC236}">
                <a16:creationId xmlns:a16="http://schemas.microsoft.com/office/drawing/2014/main" id="{6D6EF889-EBFF-47F9-B513-17E20EF872BC}"/>
              </a:ext>
            </a:extLst>
          </p:cNvPr>
          <p:cNvSpPr/>
          <p:nvPr/>
        </p:nvSpPr>
        <p:spPr>
          <a:xfrm>
            <a:off x="1810030" y="1853455"/>
            <a:ext cx="1303502" cy="246003"/>
          </a:xfrm>
          <a:prstGeom prst="rect">
            <a:avLst/>
          </a:prstGeom>
          <a:noFill/>
          <a:ln w="28575"/>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3" name="Rectangle 32" descr="Cory Joseph heading">
            <a:extLst>
              <a:ext uri="{FF2B5EF4-FFF2-40B4-BE49-F238E27FC236}">
                <a16:creationId xmlns:a16="http://schemas.microsoft.com/office/drawing/2014/main" id="{B097B7B4-09CF-46E7-AAC3-C689E0A63688}"/>
              </a:ext>
            </a:extLst>
          </p:cNvPr>
          <p:cNvSpPr/>
          <p:nvPr/>
        </p:nvSpPr>
        <p:spPr>
          <a:xfrm>
            <a:off x="3113532" y="2525810"/>
            <a:ext cx="930402" cy="217932"/>
          </a:xfrm>
          <a:prstGeom prst="rect">
            <a:avLst/>
          </a:prstGeom>
          <a:noFill/>
          <a:ln w="28575"/>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01FD523-4A71-44EC-9662-0251EF8566F9}"/>
              </a:ext>
            </a:extLst>
          </p:cNvPr>
          <p:cNvSpPr/>
          <p:nvPr/>
        </p:nvSpPr>
        <p:spPr>
          <a:xfrm>
            <a:off x="8879106" y="21572"/>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41445684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Designers Define Semantic Structure for </a:t>
            </a:r>
            <a:r>
              <a:rPr lang="en-US" dirty="0" err="1">
                <a:solidFill>
                  <a:schemeClr val="bg1"/>
                </a:solidFill>
              </a:rPr>
              <a:t>Devs</a:t>
            </a:r>
            <a:endParaRPr lang="en-US" dirty="0">
              <a:solidFill>
                <a:schemeClr val="bg1"/>
              </a:solidFill>
            </a:endParaRP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838200" y="1690688"/>
            <a:ext cx="10515600"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BB491BDE-6D76-4F12-B21F-86CA761E80C1}"/>
              </a:ext>
            </a:extLst>
          </p:cNvPr>
          <p:cNvSpPr>
            <a:spLocks noGrp="1"/>
          </p:cNvSpPr>
          <p:nvPr>
            <p:ph idx="1"/>
          </p:nvPr>
        </p:nvSpPr>
        <p:spPr>
          <a:xfrm>
            <a:off x="838200" y="1825624"/>
            <a:ext cx="10515600" cy="4965071"/>
          </a:xfrm>
        </p:spPr>
        <p:txBody>
          <a:bodyPr>
            <a:normAutofit fontScale="55000" lnSpcReduction="20000"/>
          </a:bodyPr>
          <a:lstStyle/>
          <a:p>
            <a:r>
              <a:rPr lang="en-US" dirty="0"/>
              <a:t>Headings that read like a table of contents</a:t>
            </a:r>
          </a:p>
          <a:p>
            <a:pPr lvl="1"/>
            <a:r>
              <a:rPr lang="en-US" dirty="0"/>
              <a:t>H1 &gt;&gt; H2 &gt; H3 &gt; H4 &gt;&gt; H2 &gt; H3 &gt;&gt; H2 &gt;&gt; etc.</a:t>
            </a:r>
          </a:p>
          <a:p>
            <a:r>
              <a:rPr lang="en-US" dirty="0"/>
              <a:t>Header region(s)</a:t>
            </a:r>
          </a:p>
          <a:p>
            <a:pPr lvl="1"/>
            <a:r>
              <a:rPr lang="en-US" dirty="0"/>
              <a:t>Logos, navigation, search boxes, etc.</a:t>
            </a:r>
          </a:p>
          <a:p>
            <a:r>
              <a:rPr lang="en-US" dirty="0"/>
              <a:t>Navigation region(s)</a:t>
            </a:r>
          </a:p>
          <a:p>
            <a:pPr lvl="1"/>
            <a:r>
              <a:rPr lang="en-US" dirty="0"/>
              <a:t>List of links, toolbars, tab-panels, etc.</a:t>
            </a:r>
          </a:p>
          <a:p>
            <a:r>
              <a:rPr lang="en-US" dirty="0"/>
              <a:t>Main (primary content) region</a:t>
            </a:r>
          </a:p>
          <a:p>
            <a:pPr lvl="1"/>
            <a:r>
              <a:rPr lang="en-US" dirty="0"/>
              <a:t>The primary reason a person is on that specific screen</a:t>
            </a:r>
          </a:p>
          <a:p>
            <a:r>
              <a:rPr lang="en-US" dirty="0"/>
              <a:t>Content region(s)</a:t>
            </a:r>
          </a:p>
          <a:p>
            <a:pPr lvl="1"/>
            <a:r>
              <a:rPr lang="en-US" dirty="0"/>
              <a:t>Articles, groups of lists, aside/supplementary, custom named areas </a:t>
            </a:r>
          </a:p>
          <a:p>
            <a:r>
              <a:rPr lang="en-US" dirty="0"/>
              <a:t>Lists and list items</a:t>
            </a:r>
          </a:p>
          <a:p>
            <a:pPr lvl="1"/>
            <a:r>
              <a:rPr lang="en-US" dirty="0"/>
              <a:t>If it looks like a list, it should act a like a list, and what combination of items counts as a single list item</a:t>
            </a:r>
          </a:p>
          <a:p>
            <a:r>
              <a:rPr lang="en-US" dirty="0"/>
              <a:t>What pictures require alt-text and what pictures do not</a:t>
            </a:r>
          </a:p>
          <a:p>
            <a:pPr lvl="1"/>
            <a:r>
              <a:rPr lang="en-US" dirty="0"/>
              <a:t>Icons with text don’t require alt-text, but photos do</a:t>
            </a:r>
          </a:p>
          <a:p>
            <a:r>
              <a:rPr lang="en-US" dirty="0"/>
              <a:t>Menu buttons and menu popups</a:t>
            </a:r>
          </a:p>
          <a:p>
            <a:pPr lvl="1"/>
            <a:r>
              <a:rPr lang="en-US" dirty="0"/>
              <a:t>What constitutes a button that drives a menu-like experience, what is a menu in that context</a:t>
            </a:r>
          </a:p>
          <a:p>
            <a:r>
              <a:rPr lang="en-US" dirty="0"/>
              <a:t>Link vs Button</a:t>
            </a:r>
          </a:p>
          <a:p>
            <a:pPr lvl="1"/>
            <a:r>
              <a:rPr lang="en-US" dirty="0"/>
              <a:t>Links take you to new screens, buttons do something on page</a:t>
            </a:r>
          </a:p>
          <a:p>
            <a:r>
              <a:rPr lang="en-US" dirty="0"/>
              <a:t>Grouped controls or “widgets”</a:t>
            </a:r>
          </a:p>
          <a:p>
            <a:pPr lvl="1"/>
            <a:r>
              <a:rPr lang="en-US" dirty="0"/>
              <a:t>Toolbars, tab-panels, sliders, search boxes with auto-suggest, etc.</a:t>
            </a:r>
          </a:p>
          <a:p>
            <a:endParaRPr lang="en-US" dirty="0"/>
          </a:p>
          <a:p>
            <a:endParaRPr lang="en-US" dirty="0"/>
          </a:p>
        </p:txBody>
      </p:sp>
      <p:sp>
        <p:nvSpPr>
          <p:cNvPr id="5" name="Rectangle 4">
            <a:extLst>
              <a:ext uri="{FF2B5EF4-FFF2-40B4-BE49-F238E27FC236}">
                <a16:creationId xmlns:a16="http://schemas.microsoft.com/office/drawing/2014/main" id="{4DE71016-974F-407C-AA5E-21E979DB5072}"/>
              </a:ext>
            </a:extLst>
          </p:cNvPr>
          <p:cNvSpPr/>
          <p:nvPr/>
        </p:nvSpPr>
        <p:spPr>
          <a:xfrm>
            <a:off x="8879106" y="21572"/>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942061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Your Turn</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1464082" y="1728217"/>
            <a:ext cx="9263836"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7" name="Picture 6" descr="A black banner crosses the entire page containing  the text XD in the left corner, with a  group of individual 5 text items: “Feed”, “Authors”, “Explore”, “Blog”,  and “Contact”.&#10;To the right of the  groups of text there are 5 icons: a logo for Instagram, twitter, facebook, a globe, and an icon that represents a person.&#10;Below the black bar and text groups and icons is a large light blue area with large text that says “Hero Header” and some generic lorem ipsum text in a smaller text-size just below that, but still within the light blue box. The light blue box takes up roughly 40% of the page extending from the left margin to the right.&#10;Below this blue box and text are two identical groups of objects with a line of large, bold, all-caps text that says “Lorem Ipsum”, and a shore block of text just below that is also lorem-ipsum generic text,  next just below the larger text and standard text a similar icon to the person icon mentioned before with text to the right that says “Name SurName”&#10;">
            <a:extLst>
              <a:ext uri="{FF2B5EF4-FFF2-40B4-BE49-F238E27FC236}">
                <a16:creationId xmlns:a16="http://schemas.microsoft.com/office/drawing/2014/main" id="{7E7033CB-14D6-4234-9D6D-5829C0B76721}"/>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466987" y="1728217"/>
            <a:ext cx="9250299" cy="5781437"/>
          </a:xfrm>
          <a:prstGeom prst="rect">
            <a:avLst/>
          </a:prstGeom>
        </p:spPr>
      </p:pic>
    </p:spTree>
    <p:extLst>
      <p:ext uri="{BB962C8B-B14F-4D97-AF65-F5344CB8AC3E}">
        <p14:creationId xmlns:p14="http://schemas.microsoft.com/office/powerpoint/2010/main" val="4804214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What about Menus and Mobile?</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2759318" y="1737938"/>
            <a:ext cx="2778309"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5" name="Picture 4" descr="Across the top of the now much narrower page is a similar black bar, but instead is now just a white outline around text “Menu”&#10;Below the black bar and text groups and icons is a large light blue area with large text that says “Hero Header” and some generic lorem ipsum text in a smaller text-size just below that, but still within the light blue box. The light blue box takes up roughly 40% of the page extending from the left margin to the right.&#10;Below this blue box and text are two identical groups of objects with a line of large, bold, all-caps text that says “Lorem Ipsum”, and a shore block of text just below that is also lorem-ipsum generic text,  next just below the larger text and standard text a similar icon to the person icon mentioned before with text to the right that says “Name SurName”&#10;A black banner crosses the bottom of the page containing 5 icons: a logo for Instagram, twitter, facebook, a globe, and an icon that represents a person.&#10;">
            <a:extLst>
              <a:ext uri="{FF2B5EF4-FFF2-40B4-BE49-F238E27FC236}">
                <a16:creationId xmlns:a16="http://schemas.microsoft.com/office/drawing/2014/main" id="{77177185-5107-4378-A0A4-8A3257E2CDE1}"/>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2759318" y="1737938"/>
            <a:ext cx="2778309" cy="5142959"/>
          </a:xfrm>
          <a:prstGeom prst="rect">
            <a:avLst/>
          </a:prstGeom>
        </p:spPr>
      </p:pic>
      <p:sp>
        <p:nvSpPr>
          <p:cNvPr id="8" name="Rectangle 7">
            <a:extLst>
              <a:ext uri="{FF2B5EF4-FFF2-40B4-BE49-F238E27FC236}">
                <a16:creationId xmlns:a16="http://schemas.microsoft.com/office/drawing/2014/main" id="{4667DD18-3B00-452B-BB0C-ADBBB743F479}"/>
              </a:ext>
              <a:ext uri="{C183D7F6-B498-43B3-948B-1728B52AA6E4}">
                <adec:decorative xmlns:adec="http://schemas.microsoft.com/office/drawing/2017/decorative" val="1"/>
              </a:ext>
            </a:extLst>
          </p:cNvPr>
          <p:cNvSpPr/>
          <p:nvPr/>
        </p:nvSpPr>
        <p:spPr>
          <a:xfrm>
            <a:off x="6654374" y="1737938"/>
            <a:ext cx="2778309"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Picture 8" descr="The entire screen is black, the text where we saw “Menu” now says close.&#10;There are 5 text items: “Feed”, “Authors”, “Explore”, “Blog”,  and “Contact” written so that each item has it’s own line.&#10;A black banner crosses the bottom of the page containing 5 icons: a logo for Instagram, twitter, facebook, a globe, and an icon that represents a person.">
            <a:extLst>
              <a:ext uri="{FF2B5EF4-FFF2-40B4-BE49-F238E27FC236}">
                <a16:creationId xmlns:a16="http://schemas.microsoft.com/office/drawing/2014/main" id="{F981EF46-2CC6-48F9-8205-5E769EA8C038}"/>
              </a:ext>
            </a:extLst>
          </p:cNvPr>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6654374" y="1737938"/>
            <a:ext cx="2778309" cy="5142959"/>
          </a:xfrm>
          <a:prstGeom prst="rect">
            <a:avLst/>
          </a:prstGeom>
        </p:spPr>
      </p:pic>
      <p:sp>
        <p:nvSpPr>
          <p:cNvPr id="7" name="Rectangle 6">
            <a:extLst>
              <a:ext uri="{FF2B5EF4-FFF2-40B4-BE49-F238E27FC236}">
                <a16:creationId xmlns:a16="http://schemas.microsoft.com/office/drawing/2014/main" id="{7BB1D351-DE1D-45A2-B625-2482C43A94E6}"/>
              </a:ext>
            </a:extLst>
          </p:cNvPr>
          <p:cNvSpPr/>
          <p:nvPr/>
        </p:nvSpPr>
        <p:spPr>
          <a:xfrm>
            <a:off x="8879106" y="21572"/>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3887339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Further Reading</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838198" y="1737938"/>
            <a:ext cx="10478082"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E2D78714-9DDD-4906-B0DB-9994E5386765}"/>
              </a:ext>
            </a:extLst>
          </p:cNvPr>
          <p:cNvSpPr/>
          <p:nvPr/>
        </p:nvSpPr>
        <p:spPr>
          <a:xfrm>
            <a:off x="8879106" y="21572"/>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
        <p:nvSpPr>
          <p:cNvPr id="6" name="Rectangle 5">
            <a:extLst>
              <a:ext uri="{FF2B5EF4-FFF2-40B4-BE49-F238E27FC236}">
                <a16:creationId xmlns:a16="http://schemas.microsoft.com/office/drawing/2014/main" id="{37B80497-B6EF-4B0C-B3DA-52823B5B8B49}"/>
              </a:ext>
            </a:extLst>
          </p:cNvPr>
          <p:cNvSpPr/>
          <p:nvPr/>
        </p:nvSpPr>
        <p:spPr>
          <a:xfrm>
            <a:off x="838199" y="1737938"/>
            <a:ext cx="2930800" cy="5062924"/>
          </a:xfrm>
          <a:prstGeom prst="rect">
            <a:avLst/>
          </a:prstGeom>
        </p:spPr>
        <p:txBody>
          <a:bodyPr wrap="square">
            <a:spAutoFit/>
          </a:bodyPr>
          <a:lstStyle/>
          <a:p>
            <a:pPr lvl="0">
              <a:spcBef>
                <a:spcPts val="600"/>
              </a:spcBef>
            </a:pPr>
            <a:r>
              <a:rPr lang="en-US" sz="2400" b="1" dirty="0">
                <a:solidFill>
                  <a:prstClr val="black"/>
                </a:solidFill>
              </a:rPr>
              <a:t>Blogs and People</a:t>
            </a:r>
          </a:p>
          <a:p>
            <a:pPr lvl="0">
              <a:spcBef>
                <a:spcPts val="600"/>
              </a:spcBef>
            </a:pPr>
            <a:r>
              <a:rPr lang="en-US" dirty="0">
                <a:hlinkClick r:id="rId5"/>
              </a:rPr>
              <a:t>a11yproject.com</a:t>
            </a:r>
            <a:endParaRPr lang="en-US" dirty="0"/>
          </a:p>
          <a:p>
            <a:pPr>
              <a:spcBef>
                <a:spcPts val="600"/>
              </a:spcBef>
            </a:pPr>
            <a:r>
              <a:rPr lang="en-US" u="sng" dirty="0" err="1">
                <a:hlinkClick r:id="rId6" tooltip="External Website! Opens in New Window"/>
              </a:rPr>
              <a:t>Abilitynet</a:t>
            </a:r>
            <a:endParaRPr lang="en-US" dirty="0">
              <a:solidFill>
                <a:prstClr val="black"/>
              </a:solidFill>
            </a:endParaRPr>
          </a:p>
          <a:p>
            <a:pPr lvl="0">
              <a:spcBef>
                <a:spcPts val="600"/>
              </a:spcBef>
            </a:pPr>
            <a:r>
              <a:rPr lang="en-US" u="sng" dirty="0">
                <a:hlinkClick r:id="rId7" tooltip="External Website! Opens in New Window"/>
              </a:rPr>
              <a:t>Adrian Roselli</a:t>
            </a:r>
            <a:endParaRPr lang="en-US" u="sng" dirty="0"/>
          </a:p>
          <a:p>
            <a:pPr>
              <a:spcBef>
                <a:spcPts val="600"/>
              </a:spcBef>
            </a:pPr>
            <a:r>
              <a:rPr lang="en-US" u="sng" dirty="0">
                <a:solidFill>
                  <a:prstClr val="black"/>
                </a:solidFill>
                <a:hlinkClick r:id="rId8"/>
              </a:rPr>
              <a:t>Deque</a:t>
            </a:r>
            <a:endParaRPr lang="en-US" u="sng" dirty="0">
              <a:solidFill>
                <a:prstClr val="black"/>
              </a:solidFill>
            </a:endParaRPr>
          </a:p>
          <a:p>
            <a:pPr lvl="0">
              <a:spcBef>
                <a:spcPts val="600"/>
              </a:spcBef>
            </a:pPr>
            <a:r>
              <a:rPr lang="en-US" u="sng" dirty="0">
                <a:solidFill>
                  <a:prstClr val="black"/>
                </a:solidFill>
                <a:hlinkClick r:id="rId9"/>
              </a:rPr>
              <a:t>Facebook</a:t>
            </a:r>
            <a:endParaRPr lang="en-US" u="sng" dirty="0">
              <a:solidFill>
                <a:prstClr val="black"/>
              </a:solidFill>
              <a:hlinkClick r:id="rId10"/>
            </a:endParaRPr>
          </a:p>
          <a:p>
            <a:pPr lvl="0">
              <a:spcBef>
                <a:spcPts val="600"/>
              </a:spcBef>
            </a:pPr>
            <a:r>
              <a:rPr lang="en-US" u="sng" dirty="0">
                <a:solidFill>
                  <a:prstClr val="black"/>
                </a:solidFill>
                <a:hlinkClick r:id="rId10"/>
              </a:rPr>
              <a:t>Google</a:t>
            </a:r>
            <a:endParaRPr lang="en-US" dirty="0">
              <a:solidFill>
                <a:prstClr val="black"/>
              </a:solidFill>
            </a:endParaRPr>
          </a:p>
          <a:p>
            <a:pPr>
              <a:spcBef>
                <a:spcPts val="600"/>
              </a:spcBef>
            </a:pPr>
            <a:r>
              <a:rPr lang="en-US" u="sng" dirty="0">
                <a:hlinkClick r:id="rId11" tooltip="External Website! Opens in New Window"/>
              </a:rPr>
              <a:t>Inclusive Components</a:t>
            </a:r>
            <a:endParaRPr lang="en-US" u="sng" dirty="0"/>
          </a:p>
          <a:p>
            <a:pPr>
              <a:spcBef>
                <a:spcPts val="600"/>
              </a:spcBef>
            </a:pPr>
            <a:r>
              <a:rPr lang="en-US" u="sng" dirty="0">
                <a:hlinkClick r:id="rId12" tooltip="External Website! Opens in New Window"/>
              </a:rPr>
              <a:t>Lainey Feingold </a:t>
            </a:r>
            <a:endParaRPr lang="en-US" u="sng" dirty="0"/>
          </a:p>
          <a:p>
            <a:pPr>
              <a:spcBef>
                <a:spcPts val="600"/>
              </a:spcBef>
            </a:pPr>
            <a:r>
              <a:rPr lang="en-US" u="sng" dirty="0">
                <a:solidFill>
                  <a:prstClr val="black"/>
                </a:solidFill>
                <a:hlinkClick r:id="rId13"/>
              </a:rPr>
              <a:t>Microsoft</a:t>
            </a:r>
            <a:endParaRPr lang="en-US" u="sng" dirty="0">
              <a:solidFill>
                <a:prstClr val="black"/>
              </a:solidFill>
            </a:endParaRPr>
          </a:p>
          <a:p>
            <a:pPr>
              <a:spcBef>
                <a:spcPts val="600"/>
              </a:spcBef>
            </a:pPr>
            <a:r>
              <a:rPr lang="en-US" u="sng" dirty="0">
                <a:hlinkClick r:id="rId14" tooltip="External Website! Opens in New Window"/>
              </a:rPr>
              <a:t>The Paciello Group</a:t>
            </a:r>
            <a:endParaRPr lang="en-US" u="sng" dirty="0"/>
          </a:p>
          <a:p>
            <a:pPr>
              <a:spcBef>
                <a:spcPts val="600"/>
              </a:spcBef>
            </a:pPr>
            <a:r>
              <a:rPr lang="en-US" u="sng" dirty="0">
                <a:solidFill>
                  <a:prstClr val="black"/>
                </a:solidFill>
                <a:hlinkClick r:id="rId15"/>
              </a:rPr>
              <a:t>Simply Accessible</a:t>
            </a:r>
            <a:endParaRPr lang="en-US" u="sng" dirty="0">
              <a:hlinkClick r:id="rId16" tooltip="External Website! Opens in New Window"/>
            </a:endParaRPr>
          </a:p>
          <a:p>
            <a:pPr lvl="0">
              <a:spcBef>
                <a:spcPts val="600"/>
              </a:spcBef>
            </a:pPr>
            <a:r>
              <a:rPr lang="en-US" u="sng" dirty="0">
                <a:hlinkClick r:id="rId16" tooltip="External Website! Opens in New Window"/>
              </a:rPr>
              <a:t>Tink.uk</a:t>
            </a:r>
            <a:endParaRPr lang="en-US" u="sng" dirty="0"/>
          </a:p>
          <a:p>
            <a:pPr lvl="0">
              <a:spcBef>
                <a:spcPts val="600"/>
              </a:spcBef>
            </a:pPr>
            <a:r>
              <a:rPr lang="en-US" u="sng" dirty="0" err="1">
                <a:hlinkClick r:id="rId17" tooltip="External Website! Opens in New Window"/>
              </a:rPr>
              <a:t>WebAIM</a:t>
            </a:r>
            <a:endParaRPr lang="en-US" u="sng" dirty="0"/>
          </a:p>
        </p:txBody>
      </p:sp>
      <p:sp>
        <p:nvSpPr>
          <p:cNvPr id="10" name="Rectangle 9">
            <a:extLst>
              <a:ext uri="{FF2B5EF4-FFF2-40B4-BE49-F238E27FC236}">
                <a16:creationId xmlns:a16="http://schemas.microsoft.com/office/drawing/2014/main" id="{EE6CFCEE-59BA-4C1E-BC79-1CD929A6311D}"/>
              </a:ext>
            </a:extLst>
          </p:cNvPr>
          <p:cNvSpPr/>
          <p:nvPr/>
        </p:nvSpPr>
        <p:spPr>
          <a:xfrm>
            <a:off x="3775577" y="1737938"/>
            <a:ext cx="7485003" cy="5062924"/>
          </a:xfrm>
          <a:prstGeom prst="rect">
            <a:avLst/>
          </a:prstGeom>
        </p:spPr>
        <p:txBody>
          <a:bodyPr wrap="square">
            <a:spAutoFit/>
          </a:bodyPr>
          <a:lstStyle/>
          <a:p>
            <a:pPr lvl="0">
              <a:spcBef>
                <a:spcPts val="600"/>
              </a:spcBef>
            </a:pPr>
            <a:r>
              <a:rPr lang="en-US" sz="2400" b="1" dirty="0">
                <a:solidFill>
                  <a:prstClr val="black"/>
                </a:solidFill>
              </a:rPr>
              <a:t>Books</a:t>
            </a:r>
            <a:endParaRPr lang="en-US" sz="2000" b="1" dirty="0">
              <a:solidFill>
                <a:prstClr val="black"/>
              </a:solidFill>
            </a:endParaRPr>
          </a:p>
          <a:p>
            <a:pPr fontAlgn="base">
              <a:spcBef>
                <a:spcPts val="600"/>
              </a:spcBef>
            </a:pPr>
            <a:r>
              <a:rPr lang="en-US" dirty="0">
                <a:hlinkClick r:id="rId18"/>
              </a:rPr>
              <a:t>Designing Accessible User Experiences </a:t>
            </a:r>
            <a:r>
              <a:rPr lang="en-US" dirty="0"/>
              <a:t>- by S. Horton &amp; W. </a:t>
            </a:r>
            <a:r>
              <a:rPr lang="en-US" dirty="0" err="1"/>
              <a:t>Quesenbery</a:t>
            </a:r>
            <a:endParaRPr lang="en-US" dirty="0"/>
          </a:p>
          <a:p>
            <a:pPr fontAlgn="base">
              <a:spcBef>
                <a:spcPts val="600"/>
              </a:spcBef>
            </a:pPr>
            <a:r>
              <a:rPr lang="en-US" dirty="0">
                <a:hlinkClick r:id="rId19"/>
              </a:rPr>
              <a:t>Accessibility for Everyone </a:t>
            </a:r>
            <a:r>
              <a:rPr lang="en-US" dirty="0"/>
              <a:t>- by Laura </a:t>
            </a:r>
            <a:r>
              <a:rPr lang="en-US" dirty="0" err="1"/>
              <a:t>Kalbag</a:t>
            </a:r>
            <a:endParaRPr lang="en-US" dirty="0"/>
          </a:p>
          <a:p>
            <a:pPr fontAlgn="base">
              <a:spcBef>
                <a:spcPts val="600"/>
              </a:spcBef>
            </a:pPr>
            <a:r>
              <a:rPr lang="en-US" dirty="0">
                <a:hlinkClick r:id="rId20"/>
              </a:rPr>
              <a:t>Adaptive Web Design </a:t>
            </a:r>
            <a:r>
              <a:rPr lang="en-US" dirty="0"/>
              <a:t>- by Aaron Gustafson</a:t>
            </a:r>
          </a:p>
          <a:p>
            <a:pPr fontAlgn="base">
              <a:spcBef>
                <a:spcPts val="600"/>
              </a:spcBef>
            </a:pPr>
            <a:r>
              <a:rPr lang="en-US" dirty="0">
                <a:hlinkClick r:id="rId21"/>
              </a:rPr>
              <a:t>Apps For All: Coding Accessible Web Applications </a:t>
            </a:r>
            <a:r>
              <a:rPr lang="en-US" dirty="0"/>
              <a:t>- by Heydon Pickering</a:t>
            </a:r>
          </a:p>
          <a:p>
            <a:pPr fontAlgn="base">
              <a:spcBef>
                <a:spcPts val="600"/>
              </a:spcBef>
            </a:pPr>
            <a:r>
              <a:rPr lang="en-US" dirty="0">
                <a:hlinkClick r:id="rId22"/>
              </a:rPr>
              <a:t>Color Accessibility Workflows </a:t>
            </a:r>
            <a:r>
              <a:rPr lang="en-US" dirty="0"/>
              <a:t>- by Geri </a:t>
            </a:r>
            <a:r>
              <a:rPr lang="en-US" dirty="0" err="1"/>
              <a:t>Coady</a:t>
            </a:r>
            <a:endParaRPr lang="en-US" dirty="0"/>
          </a:p>
          <a:p>
            <a:pPr fontAlgn="base">
              <a:spcBef>
                <a:spcPts val="600"/>
              </a:spcBef>
            </a:pPr>
            <a:r>
              <a:rPr lang="en-US" dirty="0">
                <a:hlinkClick r:id="rId23"/>
              </a:rPr>
              <a:t>Designing for Real Life </a:t>
            </a:r>
            <a:r>
              <a:rPr lang="en-US" dirty="0"/>
              <a:t>- by Sara Wachter-Boettcher and Eric Meyer</a:t>
            </a:r>
          </a:p>
          <a:p>
            <a:pPr fontAlgn="base">
              <a:spcBef>
                <a:spcPts val="600"/>
              </a:spcBef>
            </a:pPr>
            <a:r>
              <a:rPr lang="en-US" dirty="0">
                <a:hlinkClick r:id="rId24"/>
              </a:rPr>
              <a:t>Designing with Progressive Enhancement </a:t>
            </a:r>
            <a:r>
              <a:rPr lang="en-US" dirty="0"/>
              <a:t>- by The Filament Group</a:t>
            </a:r>
          </a:p>
          <a:p>
            <a:pPr fontAlgn="base">
              <a:spcBef>
                <a:spcPts val="600"/>
              </a:spcBef>
            </a:pPr>
            <a:r>
              <a:rPr lang="en-US" dirty="0">
                <a:hlinkClick r:id="rId25"/>
              </a:rPr>
              <a:t>Designing with Web Standards </a:t>
            </a:r>
            <a:r>
              <a:rPr lang="en-US" dirty="0"/>
              <a:t>- by Jeffrey </a:t>
            </a:r>
            <a:r>
              <a:rPr lang="en-US" dirty="0" err="1"/>
              <a:t>Zeldman</a:t>
            </a:r>
            <a:endParaRPr lang="en-US" dirty="0"/>
          </a:p>
          <a:p>
            <a:pPr fontAlgn="base">
              <a:spcBef>
                <a:spcPts val="600"/>
              </a:spcBef>
            </a:pPr>
            <a:r>
              <a:rPr lang="en-US" dirty="0">
                <a:hlinkClick r:id="rId26"/>
              </a:rPr>
              <a:t>Inclusive Design Patterns </a:t>
            </a:r>
            <a:r>
              <a:rPr lang="en-US" dirty="0"/>
              <a:t>- by Heydon Pickering</a:t>
            </a:r>
          </a:p>
          <a:p>
            <a:pPr fontAlgn="base">
              <a:spcBef>
                <a:spcPts val="600"/>
              </a:spcBef>
            </a:pPr>
            <a:r>
              <a:rPr lang="en-US" dirty="0">
                <a:hlinkClick r:id="rId27"/>
              </a:rPr>
              <a:t>Pro HTML5 Accessibility </a:t>
            </a:r>
            <a:r>
              <a:rPr lang="en-US" dirty="0"/>
              <a:t>- by </a:t>
            </a:r>
            <a:r>
              <a:rPr lang="en-US" dirty="0" err="1"/>
              <a:t>Joshue</a:t>
            </a:r>
            <a:r>
              <a:rPr lang="en-US" dirty="0"/>
              <a:t> O Connor</a:t>
            </a:r>
          </a:p>
          <a:p>
            <a:pPr fontAlgn="base">
              <a:spcBef>
                <a:spcPts val="600"/>
              </a:spcBef>
            </a:pPr>
            <a:r>
              <a:rPr lang="en-US" dirty="0">
                <a:hlinkClick r:id="rId28"/>
              </a:rPr>
              <a:t>Web Accessibility for Developers </a:t>
            </a:r>
            <a:r>
              <a:rPr lang="en-US" dirty="0"/>
              <a:t>- by The Chang School, Ryerson University</a:t>
            </a:r>
          </a:p>
          <a:p>
            <a:pPr fontAlgn="base">
              <a:spcBef>
                <a:spcPts val="600"/>
              </a:spcBef>
            </a:pPr>
            <a:r>
              <a:rPr lang="en-US" dirty="0">
                <a:hlinkClick r:id="rId29"/>
              </a:rPr>
              <a:t>Web Standards and Regulatory Compliance </a:t>
            </a:r>
            <a:r>
              <a:rPr lang="en-US" dirty="0"/>
              <a:t>- by Jim Thatcher</a:t>
            </a:r>
          </a:p>
          <a:p>
            <a:pPr fontAlgn="base">
              <a:spcBef>
                <a:spcPts val="600"/>
              </a:spcBef>
            </a:pPr>
            <a:r>
              <a:rPr lang="en-US" dirty="0">
                <a:hlinkClick r:id="rId30"/>
              </a:rPr>
              <a:t>Your Roadmap to Digital Inclusion </a:t>
            </a:r>
            <a:r>
              <a:rPr lang="en-US" dirty="0"/>
              <a:t>- by Jason C. Taylor</a:t>
            </a:r>
          </a:p>
        </p:txBody>
      </p:sp>
    </p:spTree>
    <p:extLst>
      <p:ext uri="{BB962C8B-B14F-4D97-AF65-F5344CB8AC3E}">
        <p14:creationId xmlns:p14="http://schemas.microsoft.com/office/powerpoint/2010/main" val="39516126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Contact</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902208" y="1690688"/>
            <a:ext cx="10515600" cy="525815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B1596FA7-ED55-4524-B299-BC0BEA06A4F1}"/>
              </a:ext>
            </a:extLst>
          </p:cNvPr>
          <p:cNvSpPr/>
          <p:nvPr/>
        </p:nvSpPr>
        <p:spPr>
          <a:xfrm>
            <a:off x="3684074" y="5750694"/>
            <a:ext cx="6194324" cy="523220"/>
          </a:xfrm>
          <a:prstGeom prst="rect">
            <a:avLst/>
          </a:prstGeom>
        </p:spPr>
        <p:txBody>
          <a:bodyPr wrap="none">
            <a:spAutoFit/>
          </a:bodyPr>
          <a:lstStyle/>
          <a:p>
            <a:pPr lvl="0">
              <a:defRPr/>
            </a:pPr>
            <a:r>
              <a:rPr lang="en-US" sz="2800" kern="0" dirty="0"/>
              <a:t>coryj627.github.io/uw-a11y-masterclass/</a:t>
            </a:r>
          </a:p>
        </p:txBody>
      </p:sp>
      <p:pic>
        <p:nvPicPr>
          <p:cNvPr id="8" name="Graphic 7" descr="e-mail">
            <a:extLst>
              <a:ext uri="{FF2B5EF4-FFF2-40B4-BE49-F238E27FC236}">
                <a16:creationId xmlns:a16="http://schemas.microsoft.com/office/drawing/2014/main" id="{3CDDA78F-DD34-4B53-A9E2-688F8A425A0A}"/>
              </a:ext>
            </a:extLst>
          </p:cNvPr>
          <p:cNvPicPr>
            <a:picLocks noChangeAspect="1"/>
          </p:cNvPicPr>
          <p:nvPr/>
        </p:nvPicPr>
        <p:blipFill rotWithShape="1">
          <a:blip r:embed="rId5" cstate="print">
            <a:extLst>
              <a:ext uri="{28A0092B-C50C-407E-A947-70E740481C1C}">
                <a14:useLocalDpi xmlns:a14="http://schemas.microsoft.com/office/drawing/2010/main"/>
              </a:ext>
              <a:ext uri="{96DAC541-7B7A-43D3-8B79-37D633B846F1}">
                <asvg:svgBlip xmlns:asvg="http://schemas.microsoft.com/office/drawing/2016/SVG/main" r:embed="rId6"/>
              </a:ext>
            </a:extLst>
          </a:blip>
          <a:srcRect l="5080" t="19303" r="5159" b="19280"/>
          <a:stretch/>
        </p:blipFill>
        <p:spPr>
          <a:xfrm>
            <a:off x="2313603" y="2445896"/>
            <a:ext cx="1005840" cy="688223"/>
          </a:xfrm>
          <a:prstGeom prst="rect">
            <a:avLst/>
          </a:prstGeom>
        </p:spPr>
      </p:pic>
      <p:pic>
        <p:nvPicPr>
          <p:cNvPr id="10" name="Graphic 9" descr="Twitter">
            <a:extLst>
              <a:ext uri="{FF2B5EF4-FFF2-40B4-BE49-F238E27FC236}">
                <a16:creationId xmlns:a16="http://schemas.microsoft.com/office/drawing/2014/main" id="{183D5EC3-0CF0-40D9-8F13-104A915BD8FA}"/>
              </a:ext>
            </a:extLst>
          </p:cNvPr>
          <p:cNvPicPr>
            <a:picLocks noChangeAspect="1"/>
          </p:cNvPicPr>
          <p:nvPr/>
        </p:nvPicPr>
        <p:blipFill>
          <a:blip r:embed="rId7">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2355369" y="4533395"/>
            <a:ext cx="1005840" cy="744480"/>
          </a:xfrm>
          <a:prstGeom prst="rect">
            <a:avLst/>
          </a:prstGeom>
        </p:spPr>
      </p:pic>
      <p:pic>
        <p:nvPicPr>
          <p:cNvPr id="12" name="Picture 11" descr="Linked In">
            <a:extLst>
              <a:ext uri="{FF2B5EF4-FFF2-40B4-BE49-F238E27FC236}">
                <a16:creationId xmlns:a16="http://schemas.microsoft.com/office/drawing/2014/main" id="{9B5C36A6-B501-434D-BEE7-3B33680F4575}"/>
              </a:ext>
            </a:extLst>
          </p:cNvPr>
          <p:cNvPicPr>
            <a:picLocks noChangeAspect="1"/>
          </p:cNvPicPr>
          <p:nvPr/>
        </p:nvPicPr>
        <p:blipFill>
          <a:blip r:embed="rId9">
            <a:extLst>
              <a:ext uri="{28A0092B-C50C-407E-A947-70E740481C1C}">
                <a14:useLocalDpi xmlns:a14="http://schemas.microsoft.com/office/drawing/2010/main"/>
              </a:ext>
            </a:extLst>
          </a:blip>
          <a:stretch>
            <a:fillRect/>
          </a:stretch>
        </p:blipFill>
        <p:spPr>
          <a:xfrm>
            <a:off x="2361799" y="3376557"/>
            <a:ext cx="992981" cy="914400"/>
          </a:xfrm>
          <a:prstGeom prst="rect">
            <a:avLst/>
          </a:prstGeom>
        </p:spPr>
      </p:pic>
      <p:pic>
        <p:nvPicPr>
          <p:cNvPr id="14" name="Graphic 13" descr="Slides">
            <a:extLst>
              <a:ext uri="{FF2B5EF4-FFF2-40B4-BE49-F238E27FC236}">
                <a16:creationId xmlns:a16="http://schemas.microsoft.com/office/drawing/2014/main" id="{6BB58EEB-3A3E-4375-89D3-7B4EE833A24D}"/>
              </a:ext>
            </a:extLst>
          </p:cNvPr>
          <p:cNvPicPr>
            <a:picLocks noChangeAspect="1"/>
          </p:cNvPicPr>
          <p:nvPr/>
        </p:nvPicPr>
        <p:blipFill>
          <a:blip r:embed="rId10">
            <a:extLst>
              <a:ext uri="{28A0092B-C50C-407E-A947-70E740481C1C}">
                <a14:useLocalDpi xmlns:a14="http://schemas.microsoft.com/office/drawing/2010/main"/>
              </a:ext>
              <a:ext uri="{96DAC541-7B7A-43D3-8B79-37D633B846F1}">
                <asvg:svgBlip xmlns:asvg="http://schemas.microsoft.com/office/drawing/2016/SVG/main" r:embed="rId11"/>
              </a:ext>
            </a:extLst>
          </a:blip>
          <a:stretch>
            <a:fillRect/>
          </a:stretch>
        </p:blipFill>
        <p:spPr>
          <a:xfrm>
            <a:off x="2355369" y="5555104"/>
            <a:ext cx="914400" cy="914400"/>
          </a:xfrm>
          <a:prstGeom prst="rect">
            <a:avLst/>
          </a:prstGeom>
        </p:spPr>
      </p:pic>
      <p:sp>
        <p:nvSpPr>
          <p:cNvPr id="15" name="Rectangle 14">
            <a:extLst>
              <a:ext uri="{FF2B5EF4-FFF2-40B4-BE49-F238E27FC236}">
                <a16:creationId xmlns:a16="http://schemas.microsoft.com/office/drawing/2014/main" id="{9933CB3F-D5CD-498A-87D0-D1FC80DC75CD}"/>
              </a:ext>
            </a:extLst>
          </p:cNvPr>
          <p:cNvSpPr/>
          <p:nvPr/>
        </p:nvSpPr>
        <p:spPr>
          <a:xfrm>
            <a:off x="3684074" y="4644025"/>
            <a:ext cx="1834156" cy="523220"/>
          </a:xfrm>
          <a:prstGeom prst="rect">
            <a:avLst/>
          </a:prstGeom>
        </p:spPr>
        <p:txBody>
          <a:bodyPr wrap="none">
            <a:spAutoFit/>
          </a:bodyPr>
          <a:lstStyle/>
          <a:p>
            <a:pPr lvl="0">
              <a:defRPr/>
            </a:pPr>
            <a:r>
              <a:rPr lang="en-US" sz="2800" kern="0" dirty="0"/>
              <a:t>@CoryJ206</a:t>
            </a:r>
          </a:p>
        </p:txBody>
      </p:sp>
      <p:sp>
        <p:nvSpPr>
          <p:cNvPr id="16" name="Rectangle 15">
            <a:extLst>
              <a:ext uri="{FF2B5EF4-FFF2-40B4-BE49-F238E27FC236}">
                <a16:creationId xmlns:a16="http://schemas.microsoft.com/office/drawing/2014/main" id="{C9FB3D0F-5486-4B6E-AB70-C62F6D23EFDD}"/>
              </a:ext>
            </a:extLst>
          </p:cNvPr>
          <p:cNvSpPr/>
          <p:nvPr/>
        </p:nvSpPr>
        <p:spPr>
          <a:xfrm>
            <a:off x="3684074" y="3572147"/>
            <a:ext cx="4209807" cy="523220"/>
          </a:xfrm>
          <a:prstGeom prst="rect">
            <a:avLst/>
          </a:prstGeom>
        </p:spPr>
        <p:txBody>
          <a:bodyPr wrap="none">
            <a:spAutoFit/>
          </a:bodyPr>
          <a:lstStyle/>
          <a:p>
            <a:pPr lvl="0">
              <a:defRPr/>
            </a:pPr>
            <a:r>
              <a:rPr lang="en-US" sz="2800" kern="0" dirty="0"/>
              <a:t>linkedin.com/in/coryjoseph</a:t>
            </a:r>
          </a:p>
        </p:txBody>
      </p:sp>
      <p:sp>
        <p:nvSpPr>
          <p:cNvPr id="17" name="Rectangle 16">
            <a:extLst>
              <a:ext uri="{FF2B5EF4-FFF2-40B4-BE49-F238E27FC236}">
                <a16:creationId xmlns:a16="http://schemas.microsoft.com/office/drawing/2014/main" id="{2B2F35C6-095D-4A66-AA09-B2EBC6E1BB2D}"/>
              </a:ext>
            </a:extLst>
          </p:cNvPr>
          <p:cNvSpPr/>
          <p:nvPr/>
        </p:nvSpPr>
        <p:spPr>
          <a:xfrm>
            <a:off x="3684074" y="2528397"/>
            <a:ext cx="4307589" cy="523220"/>
          </a:xfrm>
          <a:prstGeom prst="rect">
            <a:avLst/>
          </a:prstGeom>
        </p:spPr>
        <p:txBody>
          <a:bodyPr wrap="none">
            <a:spAutoFit/>
          </a:bodyPr>
          <a:lstStyle/>
          <a:p>
            <a:pPr lvl="0">
              <a:defRPr/>
            </a:pPr>
            <a:r>
              <a:rPr lang="en-US" sz="2800" kern="0" dirty="0"/>
              <a:t>CoryJoseph@Microsoft.com</a:t>
            </a:r>
          </a:p>
        </p:txBody>
      </p:sp>
    </p:spTree>
    <p:extLst>
      <p:ext uri="{BB962C8B-B14F-4D97-AF65-F5344CB8AC3E}">
        <p14:creationId xmlns:p14="http://schemas.microsoft.com/office/powerpoint/2010/main" val="1631217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Cory Joseph</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838199" y="1651070"/>
            <a:ext cx="5015425" cy="526297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Rectangle 6" descr="Slides @coryj627.github.io/uw-a11y-masterclass/">
            <a:extLst>
              <a:ext uri="{FF2B5EF4-FFF2-40B4-BE49-F238E27FC236}">
                <a16:creationId xmlns:a16="http://schemas.microsoft.com/office/drawing/2014/main" id="{7BB1D351-DE1D-45A2-B625-2482C43A94E6}"/>
              </a:ext>
            </a:extLst>
          </p:cNvPr>
          <p:cNvSpPr/>
          <p:nvPr/>
        </p:nvSpPr>
        <p:spPr>
          <a:xfrm>
            <a:off x="8879106" y="21572"/>
            <a:ext cx="3324949" cy="276999"/>
          </a:xfrm>
          <a:prstGeom prst="rect">
            <a:avLst/>
          </a:prstGeom>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white"/>
                </a:solidFill>
                <a:effectLst/>
                <a:uLnTx/>
                <a:uFillTx/>
                <a:latin typeface="Calibri" panose="020F0502020204030204"/>
                <a:ea typeface="+mn-ea"/>
                <a:cs typeface="+mn-cs"/>
              </a:rPr>
              <a:t>Slides @ coryj627.github.io/uw-a11y-masterclass/</a:t>
            </a:r>
          </a:p>
        </p:txBody>
      </p:sp>
      <p:sp>
        <p:nvSpPr>
          <p:cNvPr id="4" name="TextBox 3">
            <a:extLst>
              <a:ext uri="{FF2B5EF4-FFF2-40B4-BE49-F238E27FC236}">
                <a16:creationId xmlns:a16="http://schemas.microsoft.com/office/drawing/2014/main" id="{69262DA1-4548-4464-BE1C-267B9E3FED41}"/>
              </a:ext>
            </a:extLst>
          </p:cNvPr>
          <p:cNvSpPr txBox="1"/>
          <p:nvPr/>
        </p:nvSpPr>
        <p:spPr>
          <a:xfrm>
            <a:off x="838199" y="1670374"/>
            <a:ext cx="4940235" cy="4955203"/>
          </a:xfrm>
          <a:prstGeom prst="rect">
            <a:avLst/>
          </a:prstGeom>
          <a:noFill/>
        </p:spPr>
        <p:txBody>
          <a:bodyPr wrap="square" rtlCol="0">
            <a:spAutoFit/>
          </a:bodyPr>
          <a:lstStyle/>
          <a:p>
            <a:r>
              <a:rPr lang="en-US" sz="2400" b="1" dirty="0"/>
              <a:t>About</a:t>
            </a:r>
            <a:endParaRPr lang="en-US" b="1" dirty="0"/>
          </a:p>
          <a:p>
            <a:r>
              <a:rPr lang="en-US" sz="2000" dirty="0"/>
              <a:t> Cleveland Native / Pac. NW for 11 years</a:t>
            </a:r>
          </a:p>
          <a:p>
            <a:r>
              <a:rPr lang="en-US" sz="2000" dirty="0"/>
              <a:t> Front-End/UX Engineer for 5 years</a:t>
            </a:r>
          </a:p>
          <a:p>
            <a:r>
              <a:rPr lang="en-US" sz="2000" dirty="0"/>
              <a:t> Digital Marketing for 6 years</a:t>
            </a:r>
          </a:p>
          <a:p>
            <a:r>
              <a:rPr lang="en-US" sz="2000" dirty="0"/>
              <a:t> User Centered Design Advocate</a:t>
            </a:r>
          </a:p>
          <a:p>
            <a:r>
              <a:rPr lang="en-US" sz="2000" dirty="0"/>
              <a:t> Builds for inclusive design @ Microsoft </a:t>
            </a:r>
          </a:p>
          <a:p>
            <a:endParaRPr lang="en-US" sz="1200" dirty="0"/>
          </a:p>
          <a:p>
            <a:r>
              <a:rPr lang="en-US" sz="2400" b="1" dirty="0"/>
              <a:t>Likes</a:t>
            </a:r>
          </a:p>
          <a:p>
            <a:r>
              <a:rPr lang="en-US" sz="2000" dirty="0"/>
              <a:t> Photography, Elctro-Swing, Coffee, Bourbon,  </a:t>
            </a:r>
          </a:p>
          <a:p>
            <a:r>
              <a:rPr lang="en-US" sz="2000" dirty="0"/>
              <a:t> and minimalist industrial design</a:t>
            </a:r>
          </a:p>
          <a:p>
            <a:endParaRPr lang="en-US" sz="1200" dirty="0"/>
          </a:p>
          <a:p>
            <a:pPr lvl="0"/>
            <a:r>
              <a:rPr lang="en-US" sz="2400" b="1" dirty="0">
                <a:solidFill>
                  <a:prstClr val="black"/>
                </a:solidFill>
              </a:rPr>
              <a:t>Guide Dog</a:t>
            </a:r>
          </a:p>
          <a:p>
            <a:pPr lvl="0"/>
            <a:r>
              <a:rPr lang="en-US" sz="2000" dirty="0">
                <a:solidFill>
                  <a:prstClr val="black"/>
                </a:solidFill>
              </a:rPr>
              <a:t> Vine</a:t>
            </a:r>
          </a:p>
          <a:p>
            <a:pPr lvl="0"/>
            <a:r>
              <a:rPr lang="en-US" sz="2000" dirty="0">
                <a:solidFill>
                  <a:prstClr val="black"/>
                </a:solidFill>
              </a:rPr>
              <a:t> Black Labrador</a:t>
            </a:r>
          </a:p>
          <a:p>
            <a:pPr lvl="0"/>
            <a:r>
              <a:rPr lang="en-US" sz="2000" dirty="0">
                <a:solidFill>
                  <a:prstClr val="black"/>
                </a:solidFill>
              </a:rPr>
              <a:t> West Coast Native</a:t>
            </a:r>
          </a:p>
          <a:p>
            <a:pPr lvl="0"/>
            <a:r>
              <a:rPr lang="en-US" sz="2000" dirty="0">
                <a:solidFill>
                  <a:prstClr val="black"/>
                </a:solidFill>
              </a:rPr>
              <a:t> 8 Years old</a:t>
            </a:r>
          </a:p>
        </p:txBody>
      </p:sp>
      <p:sp>
        <p:nvSpPr>
          <p:cNvPr id="11" name="Rectangle 10">
            <a:extLst>
              <a:ext uri="{FF2B5EF4-FFF2-40B4-BE49-F238E27FC236}">
                <a16:creationId xmlns:a16="http://schemas.microsoft.com/office/drawing/2014/main" id="{F6ED11C1-0D99-4E86-BE6D-C44D6982F962}"/>
              </a:ext>
              <a:ext uri="{C183D7F6-B498-43B3-948B-1728B52AA6E4}">
                <adec:decorative xmlns:adec="http://schemas.microsoft.com/office/drawing/2017/decorative" val="1"/>
              </a:ext>
            </a:extLst>
          </p:cNvPr>
          <p:cNvSpPr/>
          <p:nvPr/>
        </p:nvSpPr>
        <p:spPr>
          <a:xfrm>
            <a:off x="6932554" y="5093208"/>
            <a:ext cx="3261938" cy="185563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dirty="0">
              <a:solidFill>
                <a:prstClr val="black"/>
              </a:solidFill>
            </a:endParaRPr>
          </a:p>
        </p:txBody>
      </p:sp>
      <p:pic>
        <p:nvPicPr>
          <p:cNvPr id="10" name="Picture 9" descr="Cory sits at a metal table outside on a sunny day with his guide dog vine at his feet sitting up right, Vine is looking at the camera, and cory is looking down at her">
            <a:extLst>
              <a:ext uri="{FF2B5EF4-FFF2-40B4-BE49-F238E27FC236}">
                <a16:creationId xmlns:a16="http://schemas.microsoft.com/office/drawing/2014/main" id="{0D65305B-FD75-4816-894D-2BBF8B27C97D}"/>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6932554" y="1651070"/>
            <a:ext cx="3261938" cy="3261938"/>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pic>
      <p:sp>
        <p:nvSpPr>
          <p:cNvPr id="12" name="TextBox 11">
            <a:extLst>
              <a:ext uri="{FF2B5EF4-FFF2-40B4-BE49-F238E27FC236}">
                <a16:creationId xmlns:a16="http://schemas.microsoft.com/office/drawing/2014/main" id="{262B1B58-3CFD-4D90-BADC-8575AADE64F5}"/>
              </a:ext>
            </a:extLst>
          </p:cNvPr>
          <p:cNvSpPr txBox="1"/>
          <p:nvPr/>
        </p:nvSpPr>
        <p:spPr>
          <a:xfrm>
            <a:off x="6932554" y="5148072"/>
            <a:ext cx="3261938" cy="738664"/>
          </a:xfrm>
          <a:prstGeom prst="rect">
            <a:avLst/>
          </a:prstGeom>
          <a:noFill/>
        </p:spPr>
        <p:txBody>
          <a:bodyPr wrap="square" rtlCol="0">
            <a:spAutoFit/>
          </a:bodyPr>
          <a:lstStyle/>
          <a:p>
            <a:r>
              <a:rPr lang="en-US" sz="2400" b="1" dirty="0"/>
              <a:t>Contact</a:t>
            </a:r>
          </a:p>
          <a:p>
            <a:r>
              <a:rPr lang="en-US" dirty="0"/>
              <a:t>Cory.Joseph@Microsoft.com</a:t>
            </a:r>
          </a:p>
        </p:txBody>
      </p:sp>
      <p:grpSp>
        <p:nvGrpSpPr>
          <p:cNvPr id="17" name="Group 16" descr="CoryJoseph *oneword* on linked in">
            <a:extLst>
              <a:ext uri="{FF2B5EF4-FFF2-40B4-BE49-F238E27FC236}">
                <a16:creationId xmlns:a16="http://schemas.microsoft.com/office/drawing/2014/main" id="{FED2492A-32BE-4A94-9C25-B915BCEEA175}"/>
              </a:ext>
            </a:extLst>
          </p:cNvPr>
          <p:cNvGrpSpPr/>
          <p:nvPr/>
        </p:nvGrpSpPr>
        <p:grpSpPr>
          <a:xfrm>
            <a:off x="7208945" y="5989516"/>
            <a:ext cx="1259832" cy="819978"/>
            <a:chOff x="6920711" y="5984944"/>
            <a:chExt cx="1259832" cy="819978"/>
          </a:xfrm>
        </p:grpSpPr>
        <p:pic>
          <p:nvPicPr>
            <p:cNvPr id="14" name="Picture 13" descr="Linked In">
              <a:extLst>
                <a:ext uri="{FF2B5EF4-FFF2-40B4-BE49-F238E27FC236}">
                  <a16:creationId xmlns:a16="http://schemas.microsoft.com/office/drawing/2014/main" id="{A5DAA4B1-2DC5-4691-9296-2A955D1D05CE}"/>
                </a:ext>
              </a:extLst>
            </p:cNvPr>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7302382" y="5984944"/>
              <a:ext cx="496491" cy="457200"/>
            </a:xfrm>
            <a:prstGeom prst="rect">
              <a:avLst/>
            </a:prstGeom>
          </p:spPr>
        </p:pic>
        <p:sp>
          <p:nvSpPr>
            <p:cNvPr id="16" name="Rectangle 15">
              <a:extLst>
                <a:ext uri="{FF2B5EF4-FFF2-40B4-BE49-F238E27FC236}">
                  <a16:creationId xmlns:a16="http://schemas.microsoft.com/office/drawing/2014/main" id="{DC4E6F6D-4E28-44ED-B0D8-D303B9F048F8}"/>
                </a:ext>
              </a:extLst>
            </p:cNvPr>
            <p:cNvSpPr/>
            <p:nvPr/>
          </p:nvSpPr>
          <p:spPr>
            <a:xfrm>
              <a:off x="6920711" y="6435590"/>
              <a:ext cx="1259832" cy="369332"/>
            </a:xfrm>
            <a:prstGeom prst="rect">
              <a:avLst/>
            </a:prstGeom>
          </p:spPr>
          <p:txBody>
            <a:bodyPr wrap="none">
              <a:spAutoFit/>
            </a:bodyPr>
            <a:lstStyle/>
            <a:p>
              <a:r>
                <a:rPr lang="en-US" dirty="0">
                  <a:solidFill>
                    <a:prstClr val="black"/>
                  </a:solidFill>
                </a:rPr>
                <a:t>CoryJoseph</a:t>
              </a:r>
              <a:endParaRPr lang="en-US" dirty="0"/>
            </a:p>
          </p:txBody>
        </p:sp>
      </p:grpSp>
      <p:grpSp>
        <p:nvGrpSpPr>
          <p:cNvPr id="20" name="Group 19" descr="@CORYJ206 on Twitter">
            <a:extLst>
              <a:ext uri="{FF2B5EF4-FFF2-40B4-BE49-F238E27FC236}">
                <a16:creationId xmlns:a16="http://schemas.microsoft.com/office/drawing/2014/main" id="{319F539F-912F-43FA-8C7E-EC352F6E2476}"/>
              </a:ext>
            </a:extLst>
          </p:cNvPr>
          <p:cNvGrpSpPr/>
          <p:nvPr/>
        </p:nvGrpSpPr>
        <p:grpSpPr>
          <a:xfrm>
            <a:off x="8658269" y="5984944"/>
            <a:ext cx="1259832" cy="829122"/>
            <a:chOff x="8328704" y="5984944"/>
            <a:chExt cx="1259832" cy="829122"/>
          </a:xfrm>
        </p:grpSpPr>
        <p:pic>
          <p:nvPicPr>
            <p:cNvPr id="13" name="Graphic 12" descr="Twitter">
              <a:extLst>
                <a:ext uri="{FF2B5EF4-FFF2-40B4-BE49-F238E27FC236}">
                  <a16:creationId xmlns:a16="http://schemas.microsoft.com/office/drawing/2014/main" id="{62FEB0D0-96AA-4873-AC2B-6188122C2B7F}"/>
                </a:ext>
              </a:extLst>
            </p:cNvPr>
            <p:cNvPicPr>
              <a:picLocks noChangeAspect="1"/>
            </p:cNvPicPr>
            <p:nvPr/>
          </p:nvPicPr>
          <p:blipFill>
            <a:blip r:embed="rId7">
              <a:extLst>
                <a:ext uri="{28A0092B-C50C-407E-A947-70E740481C1C}">
                  <a14:useLocalDpi xmlns:a14="http://schemas.microsoft.com/office/drawing/2010/main"/>
                </a:ext>
                <a:ext uri="{96DAC541-7B7A-43D3-8B79-37D633B846F1}">
                  <asvg:svgBlip xmlns:asvg="http://schemas.microsoft.com/office/drawing/2016/SVG/main" r:embed="rId8"/>
                </a:ext>
              </a:extLst>
            </a:blip>
            <a:stretch>
              <a:fillRect/>
            </a:stretch>
          </p:blipFill>
          <p:spPr>
            <a:xfrm>
              <a:off x="8649767" y="5984944"/>
              <a:ext cx="617707" cy="457200"/>
            </a:xfrm>
            <a:prstGeom prst="rect">
              <a:avLst/>
            </a:prstGeom>
          </p:spPr>
        </p:pic>
        <p:sp>
          <p:nvSpPr>
            <p:cNvPr id="19" name="Rectangle 18">
              <a:extLst>
                <a:ext uri="{FF2B5EF4-FFF2-40B4-BE49-F238E27FC236}">
                  <a16:creationId xmlns:a16="http://schemas.microsoft.com/office/drawing/2014/main" id="{EFEFDAFC-0A26-4864-A474-F9BA642A025A}"/>
                </a:ext>
              </a:extLst>
            </p:cNvPr>
            <p:cNvSpPr/>
            <p:nvPr/>
          </p:nvSpPr>
          <p:spPr>
            <a:xfrm>
              <a:off x="8328704" y="6444734"/>
              <a:ext cx="1259832" cy="369332"/>
            </a:xfrm>
            <a:prstGeom prst="rect">
              <a:avLst/>
            </a:prstGeom>
          </p:spPr>
          <p:txBody>
            <a:bodyPr wrap="square">
              <a:spAutoFit/>
            </a:bodyPr>
            <a:lstStyle/>
            <a:p>
              <a:pPr algn="ctr"/>
              <a:r>
                <a:rPr lang="en-US" dirty="0">
                  <a:solidFill>
                    <a:prstClr val="black"/>
                  </a:solidFill>
                </a:rPr>
                <a:t>@CoryJ206</a:t>
              </a:r>
              <a:endParaRPr lang="en-US" dirty="0"/>
            </a:p>
          </p:txBody>
        </p:sp>
      </p:grpSp>
    </p:spTree>
    <p:extLst>
      <p:ext uri="{BB962C8B-B14F-4D97-AF65-F5344CB8AC3E}">
        <p14:creationId xmlns:p14="http://schemas.microsoft.com/office/powerpoint/2010/main" val="2847881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a:xfrm>
            <a:off x="4552583" y="3334031"/>
            <a:ext cx="4628426" cy="1325563"/>
          </a:xfrm>
        </p:spPr>
        <p:txBody>
          <a:bodyPr/>
          <a:lstStyle/>
          <a:p>
            <a:r>
              <a:rPr lang="en-US" dirty="0">
                <a:solidFill>
                  <a:schemeClr val="bg1"/>
                </a:solidFill>
              </a:rPr>
              <a:t>Design</a:t>
            </a:r>
          </a:p>
        </p:txBody>
      </p:sp>
      <p:pic>
        <p:nvPicPr>
          <p:cNvPr id="13" name="Content Placeholder 5" descr="A wooden chair built in a way that it will require 4 legs to stand, while it is missing a leg.">
            <a:extLst>
              <a:ext uri="{FF2B5EF4-FFF2-40B4-BE49-F238E27FC236}">
                <a16:creationId xmlns:a16="http://schemas.microsoft.com/office/drawing/2014/main" id="{425F740E-4486-4026-8CED-8EA45AFEA5AD}"/>
              </a:ext>
            </a:extLst>
          </p:cNvPr>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3089476" y="745677"/>
            <a:ext cx="6013049" cy="5366646"/>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4" name="Rectangle 3">
            <a:extLst>
              <a:ext uri="{FF2B5EF4-FFF2-40B4-BE49-F238E27FC236}">
                <a16:creationId xmlns:a16="http://schemas.microsoft.com/office/drawing/2014/main" id="{EEF6CF65-8B10-4758-A987-7F553D2905CB}"/>
              </a:ext>
            </a:extLst>
          </p:cNvPr>
          <p:cNvSpPr/>
          <p:nvPr/>
        </p:nvSpPr>
        <p:spPr>
          <a:xfrm>
            <a:off x="8879106" y="6578995"/>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619192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Meeting User Expectations</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838200" y="1690688"/>
            <a:ext cx="10515600"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Content Placeholder 5" descr="Can I perceive the thing?">
            <a:extLst>
              <a:ext uri="{FF2B5EF4-FFF2-40B4-BE49-F238E27FC236}">
                <a16:creationId xmlns:a16="http://schemas.microsoft.com/office/drawing/2014/main" id="{2FAD2DD6-1921-4580-9D12-B6DA3B00F843}"/>
              </a:ext>
            </a:extLst>
          </p:cNvPr>
          <p:cNvSpPr txBox="1">
            <a:spLocks/>
          </p:cNvSpPr>
          <p:nvPr/>
        </p:nvSpPr>
        <p:spPr>
          <a:xfrm>
            <a:off x="893475" y="1782130"/>
            <a:ext cx="2353223" cy="1143000"/>
          </a:xfrm>
          <a:prstGeom prst="rect">
            <a:avLst/>
          </a:prstGeom>
          <a:noFill/>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t>Can I perceive the thing?</a:t>
            </a:r>
          </a:p>
        </p:txBody>
      </p:sp>
      <p:sp>
        <p:nvSpPr>
          <p:cNvPr id="23" name="Rectangle 22" descr="Perceivable: Information and user interface components must be presentable to users in ways they can perceive">
            <a:extLst>
              <a:ext uri="{FF2B5EF4-FFF2-40B4-BE49-F238E27FC236}">
                <a16:creationId xmlns:a16="http://schemas.microsoft.com/office/drawing/2014/main" id="{BDFB7474-0358-4B72-8728-DF92F39DD16C}"/>
              </a:ext>
            </a:extLst>
          </p:cNvPr>
          <p:cNvSpPr/>
          <p:nvPr/>
        </p:nvSpPr>
        <p:spPr>
          <a:xfrm>
            <a:off x="893475" y="3280258"/>
            <a:ext cx="2468880" cy="2715768"/>
          </a:xfrm>
          <a:prstGeom prst="rect">
            <a:avLst/>
          </a:prstGeom>
          <a:noFill/>
          <a:ln>
            <a:noFill/>
          </a:ln>
        </p:spPr>
        <p:style>
          <a:lnRef idx="2">
            <a:schemeClr val="dk1">
              <a:shade val="50000"/>
            </a:schemeClr>
          </a:lnRef>
          <a:fillRef idx="1">
            <a:schemeClr val="dk1"/>
          </a:fillRef>
          <a:effectRef idx="0">
            <a:schemeClr val="dk1"/>
          </a:effectRef>
          <a:fontRef idx="minor">
            <a:schemeClr val="lt1"/>
          </a:fontRef>
        </p:style>
        <p:txBody>
          <a:bodyPr rtlCol="0" anchor="t"/>
          <a:lstStyle/>
          <a:p>
            <a:r>
              <a:rPr lang="en-US" sz="2000" b="1" dirty="0">
                <a:solidFill>
                  <a:schemeClr val="tx1"/>
                </a:solidFill>
              </a:rPr>
              <a:t>Perceivable</a:t>
            </a:r>
          </a:p>
          <a:p>
            <a:endParaRPr lang="en-US" sz="2000" dirty="0">
              <a:solidFill>
                <a:schemeClr val="tx1"/>
              </a:solidFill>
            </a:endParaRPr>
          </a:p>
          <a:p>
            <a:r>
              <a:rPr lang="en-US" dirty="0">
                <a:solidFill>
                  <a:schemeClr val="tx1"/>
                </a:solidFill>
              </a:rPr>
              <a:t>Information and user interface components must be presentable to users in ways they can perceive</a:t>
            </a:r>
          </a:p>
        </p:txBody>
      </p:sp>
      <p:sp>
        <p:nvSpPr>
          <p:cNvPr id="24" name="Rectangle 23" descr="Operable: User interface components and navigation must be operable">
            <a:extLst>
              <a:ext uri="{FF2B5EF4-FFF2-40B4-BE49-F238E27FC236}">
                <a16:creationId xmlns:a16="http://schemas.microsoft.com/office/drawing/2014/main" id="{B05FA3C8-589B-428D-8A36-79DE17066D9B}"/>
              </a:ext>
            </a:extLst>
          </p:cNvPr>
          <p:cNvSpPr/>
          <p:nvPr/>
        </p:nvSpPr>
        <p:spPr>
          <a:xfrm>
            <a:off x="6310651" y="3280258"/>
            <a:ext cx="2468880" cy="2715768"/>
          </a:xfrm>
          <a:prstGeom prst="rect">
            <a:avLst/>
          </a:prstGeom>
          <a:noFill/>
          <a:ln>
            <a:noFill/>
          </a:ln>
        </p:spPr>
        <p:style>
          <a:lnRef idx="2">
            <a:schemeClr val="dk1">
              <a:shade val="50000"/>
            </a:schemeClr>
          </a:lnRef>
          <a:fillRef idx="1">
            <a:schemeClr val="dk1"/>
          </a:fillRef>
          <a:effectRef idx="0">
            <a:schemeClr val="dk1"/>
          </a:effectRef>
          <a:fontRef idx="minor">
            <a:schemeClr val="lt1"/>
          </a:fontRef>
        </p:style>
        <p:txBody>
          <a:bodyPr rtlCol="0" anchor="t"/>
          <a:lstStyle/>
          <a:p>
            <a:r>
              <a:rPr lang="en-US" sz="2000" b="1" dirty="0">
                <a:solidFill>
                  <a:schemeClr val="tx1"/>
                </a:solidFill>
              </a:rPr>
              <a:t>Operable</a:t>
            </a:r>
          </a:p>
          <a:p>
            <a:endParaRPr lang="en-US" sz="2000" dirty="0">
              <a:solidFill>
                <a:schemeClr val="tx1"/>
              </a:solidFill>
            </a:endParaRPr>
          </a:p>
          <a:p>
            <a:r>
              <a:rPr lang="en-US" dirty="0">
                <a:solidFill>
                  <a:schemeClr val="tx1"/>
                </a:solidFill>
              </a:rPr>
              <a:t>User interface components and navigation must be operable</a:t>
            </a:r>
          </a:p>
        </p:txBody>
      </p:sp>
      <p:sp>
        <p:nvSpPr>
          <p:cNvPr id="25" name="Rectangle 24" descr="Understandable: Information and the operation of user interface must be understandable">
            <a:extLst>
              <a:ext uri="{FF2B5EF4-FFF2-40B4-BE49-F238E27FC236}">
                <a16:creationId xmlns:a16="http://schemas.microsoft.com/office/drawing/2014/main" id="{324B0577-227F-4100-A887-2C424AE4EF5B}"/>
              </a:ext>
            </a:extLst>
          </p:cNvPr>
          <p:cNvSpPr/>
          <p:nvPr/>
        </p:nvSpPr>
        <p:spPr>
          <a:xfrm>
            <a:off x="3681590" y="3280258"/>
            <a:ext cx="2468880" cy="2715768"/>
          </a:xfrm>
          <a:prstGeom prst="rect">
            <a:avLst/>
          </a:prstGeom>
          <a:noFill/>
          <a:ln>
            <a:noFill/>
          </a:ln>
        </p:spPr>
        <p:style>
          <a:lnRef idx="2">
            <a:schemeClr val="dk1">
              <a:shade val="50000"/>
            </a:schemeClr>
          </a:lnRef>
          <a:fillRef idx="1">
            <a:schemeClr val="dk1"/>
          </a:fillRef>
          <a:effectRef idx="0">
            <a:schemeClr val="dk1"/>
          </a:effectRef>
          <a:fontRef idx="minor">
            <a:schemeClr val="lt1"/>
          </a:fontRef>
        </p:style>
        <p:txBody>
          <a:bodyPr rtlCol="0" anchor="t"/>
          <a:lstStyle/>
          <a:p>
            <a:r>
              <a:rPr lang="en-US" sz="2000" b="1" dirty="0">
                <a:solidFill>
                  <a:schemeClr val="tx1"/>
                </a:solidFill>
              </a:rPr>
              <a:t>Understandable</a:t>
            </a:r>
            <a:endParaRPr lang="en-US" sz="2400" b="1" dirty="0">
              <a:solidFill>
                <a:schemeClr val="tx1"/>
              </a:solidFill>
            </a:endParaRPr>
          </a:p>
          <a:p>
            <a:endParaRPr lang="en-US" sz="2000" b="1" dirty="0">
              <a:solidFill>
                <a:schemeClr val="tx1"/>
              </a:solidFill>
            </a:endParaRPr>
          </a:p>
          <a:p>
            <a:r>
              <a:rPr lang="en-US" dirty="0">
                <a:solidFill>
                  <a:schemeClr val="tx1"/>
                </a:solidFill>
              </a:rPr>
              <a:t>Information and the operation of user interface must be understandable</a:t>
            </a:r>
          </a:p>
        </p:txBody>
      </p:sp>
      <p:sp>
        <p:nvSpPr>
          <p:cNvPr id="26" name="Rectangle 25" descr="Robust: Content must be robust enough that it can be interpreted reliably by a wide variety of user agents, including assistive technologies">
            <a:extLst>
              <a:ext uri="{FF2B5EF4-FFF2-40B4-BE49-F238E27FC236}">
                <a16:creationId xmlns:a16="http://schemas.microsoft.com/office/drawing/2014/main" id="{12CA55D6-2BEF-44B9-8420-FC946A92F984}"/>
              </a:ext>
            </a:extLst>
          </p:cNvPr>
          <p:cNvSpPr/>
          <p:nvPr/>
        </p:nvSpPr>
        <p:spPr>
          <a:xfrm>
            <a:off x="8851303" y="3280258"/>
            <a:ext cx="2468880" cy="2715768"/>
          </a:xfrm>
          <a:prstGeom prst="rect">
            <a:avLst/>
          </a:prstGeom>
          <a:noFill/>
          <a:ln>
            <a:noFill/>
          </a:ln>
        </p:spPr>
        <p:style>
          <a:lnRef idx="2">
            <a:schemeClr val="dk1">
              <a:shade val="50000"/>
            </a:schemeClr>
          </a:lnRef>
          <a:fillRef idx="1">
            <a:schemeClr val="dk1"/>
          </a:fillRef>
          <a:effectRef idx="0">
            <a:schemeClr val="dk1"/>
          </a:effectRef>
          <a:fontRef idx="minor">
            <a:schemeClr val="lt1"/>
          </a:fontRef>
        </p:style>
        <p:txBody>
          <a:bodyPr rtlCol="0" anchor="t"/>
          <a:lstStyle/>
          <a:p>
            <a:r>
              <a:rPr lang="en-US" sz="2000" b="1" dirty="0">
                <a:solidFill>
                  <a:schemeClr val="tx1"/>
                </a:solidFill>
              </a:rPr>
              <a:t>Robust</a:t>
            </a:r>
            <a:endParaRPr lang="en-US" sz="2400" b="1" dirty="0">
              <a:solidFill>
                <a:schemeClr val="tx1"/>
              </a:solidFill>
            </a:endParaRPr>
          </a:p>
          <a:p>
            <a:endParaRPr lang="en-US" sz="2000" b="1" dirty="0">
              <a:solidFill>
                <a:schemeClr val="tx1"/>
              </a:solidFill>
            </a:endParaRPr>
          </a:p>
          <a:p>
            <a:r>
              <a:rPr lang="en-US" dirty="0">
                <a:solidFill>
                  <a:schemeClr val="tx1"/>
                </a:solidFill>
              </a:rPr>
              <a:t>Content must be robust enough that it can be interpreted reliably by a wide variety of user agents, including assistive technologies</a:t>
            </a:r>
          </a:p>
        </p:txBody>
      </p:sp>
      <p:sp>
        <p:nvSpPr>
          <p:cNvPr id="27" name="Content Placeholder 5" descr="Can I operate the thing?">
            <a:extLst>
              <a:ext uri="{FF2B5EF4-FFF2-40B4-BE49-F238E27FC236}">
                <a16:creationId xmlns:a16="http://schemas.microsoft.com/office/drawing/2014/main" id="{13BB54A4-F4CF-4ABE-9C81-969AEFA2396E}"/>
              </a:ext>
            </a:extLst>
          </p:cNvPr>
          <p:cNvSpPr txBox="1">
            <a:spLocks/>
          </p:cNvSpPr>
          <p:nvPr/>
        </p:nvSpPr>
        <p:spPr>
          <a:xfrm>
            <a:off x="6310651" y="1782130"/>
            <a:ext cx="2283552" cy="114300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t>Can I operate the thing?</a:t>
            </a:r>
          </a:p>
        </p:txBody>
      </p:sp>
      <p:sp>
        <p:nvSpPr>
          <p:cNvPr id="28" name="Content Placeholder 5" descr="Can I understand the thing?">
            <a:extLst>
              <a:ext uri="{FF2B5EF4-FFF2-40B4-BE49-F238E27FC236}">
                <a16:creationId xmlns:a16="http://schemas.microsoft.com/office/drawing/2014/main" id="{2B8544D3-3B9D-4217-8817-C0AC4586FE0E}"/>
              </a:ext>
            </a:extLst>
          </p:cNvPr>
          <p:cNvSpPr txBox="1">
            <a:spLocks/>
          </p:cNvSpPr>
          <p:nvPr/>
        </p:nvSpPr>
        <p:spPr>
          <a:xfrm>
            <a:off x="3681590" y="1782130"/>
            <a:ext cx="2468879" cy="114300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t>Can I understand the thing?</a:t>
            </a:r>
          </a:p>
        </p:txBody>
      </p:sp>
      <p:sp>
        <p:nvSpPr>
          <p:cNvPr id="29" name="Content Placeholder 5" descr="Can I adapt this to my needs?">
            <a:extLst>
              <a:ext uri="{FF2B5EF4-FFF2-40B4-BE49-F238E27FC236}">
                <a16:creationId xmlns:a16="http://schemas.microsoft.com/office/drawing/2014/main" id="{6EAA0AE8-836A-4DA9-BC72-9BBB67ED5E2F}"/>
              </a:ext>
            </a:extLst>
          </p:cNvPr>
          <p:cNvSpPr txBox="1">
            <a:spLocks/>
          </p:cNvSpPr>
          <p:nvPr/>
        </p:nvSpPr>
        <p:spPr>
          <a:xfrm>
            <a:off x="8851303" y="1782130"/>
            <a:ext cx="2364565" cy="114300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a:t>Can I adapt this to my needs?</a:t>
            </a:r>
          </a:p>
        </p:txBody>
      </p:sp>
      <p:cxnSp>
        <p:nvCxnSpPr>
          <p:cNvPr id="30" name="Straight Connector 29">
            <a:extLst>
              <a:ext uri="{FF2B5EF4-FFF2-40B4-BE49-F238E27FC236}">
                <a16:creationId xmlns:a16="http://schemas.microsoft.com/office/drawing/2014/main" id="{4640A0D9-37B1-481D-B7E1-9563C69B8E5C}"/>
              </a:ext>
              <a:ext uri="{C183D7F6-B498-43B3-948B-1728B52AA6E4}">
                <adec:decorative xmlns:adec="http://schemas.microsoft.com/office/drawing/2017/decorative" val="1"/>
              </a:ext>
            </a:extLst>
          </p:cNvPr>
          <p:cNvCxnSpPr>
            <a:cxnSpLocks/>
          </p:cNvCxnSpPr>
          <p:nvPr/>
        </p:nvCxnSpPr>
        <p:spPr>
          <a:xfrm>
            <a:off x="841502" y="2936704"/>
            <a:ext cx="10507616"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BD93108-C5D1-4698-AC9A-7C9A5542D05E}"/>
              </a:ext>
            </a:extLst>
          </p:cNvPr>
          <p:cNvSpPr/>
          <p:nvPr/>
        </p:nvSpPr>
        <p:spPr>
          <a:xfrm>
            <a:off x="8879106" y="21572"/>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3439671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D0968-29D8-4E3A-A761-876B4EA7A8C7}"/>
              </a:ext>
            </a:extLst>
          </p:cNvPr>
          <p:cNvSpPr>
            <a:spLocks noGrp="1"/>
          </p:cNvSpPr>
          <p:nvPr>
            <p:ph type="title"/>
          </p:nvPr>
        </p:nvSpPr>
        <p:spPr>
          <a:xfrm>
            <a:off x="801099" y="1396289"/>
            <a:ext cx="5006336" cy="1325563"/>
          </a:xfrm>
        </p:spPr>
        <p:txBody>
          <a:bodyPr>
            <a:normAutofit/>
          </a:bodyPr>
          <a:lstStyle/>
          <a:p>
            <a:r>
              <a:rPr lang="en-US"/>
              <a:t>The “Machine” is Our Bridge to the User</a:t>
            </a:r>
            <a:endParaRPr lang="en-US" dirty="0"/>
          </a:p>
        </p:txBody>
      </p:sp>
      <p:sp>
        <p:nvSpPr>
          <p:cNvPr id="3" name="Content Placeholder 2">
            <a:extLst>
              <a:ext uri="{FF2B5EF4-FFF2-40B4-BE49-F238E27FC236}">
                <a16:creationId xmlns:a16="http://schemas.microsoft.com/office/drawing/2014/main" id="{DB948A8D-5AA2-4284-8ECF-155DBE9CD8BD}"/>
              </a:ext>
            </a:extLst>
          </p:cNvPr>
          <p:cNvSpPr>
            <a:spLocks noGrp="1"/>
          </p:cNvSpPr>
          <p:nvPr>
            <p:ph idx="1"/>
          </p:nvPr>
        </p:nvSpPr>
        <p:spPr>
          <a:xfrm>
            <a:off x="805543" y="2871982"/>
            <a:ext cx="5006336" cy="3181684"/>
          </a:xfrm>
        </p:spPr>
        <p:txBody>
          <a:bodyPr anchor="t">
            <a:normAutofit/>
          </a:bodyPr>
          <a:lstStyle/>
          <a:p>
            <a:r>
              <a:rPr lang="en-US" sz="1800"/>
              <a:t>What is this thing called?</a:t>
            </a:r>
          </a:p>
          <a:p>
            <a:r>
              <a:rPr lang="en-US" sz="1800"/>
              <a:t>What does this thing do?</a:t>
            </a:r>
          </a:p>
          <a:p>
            <a:r>
              <a:rPr lang="en-US" sz="1800"/>
              <a:t>Does this contain any information?</a:t>
            </a:r>
          </a:p>
        </p:txBody>
      </p:sp>
      <p:sp>
        <p:nvSpPr>
          <p:cNvPr id="18" name="Freeform: Shape 15">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19218"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descr="A stylized view of a notebook computer drawn with binary 0 and 1s expanding out from the screen">
            <a:extLst>
              <a:ext uri="{FF2B5EF4-FFF2-40B4-BE49-F238E27FC236}">
                <a16:creationId xmlns:a16="http://schemas.microsoft.com/office/drawing/2014/main" id="{8B9CA40C-D649-4F67-B27A-BB1658D2F1A5}"/>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l="-2" t="8380" r="-2" b="3665"/>
          <a:stretch/>
        </p:blipFill>
        <p:spPr>
          <a:xfrm>
            <a:off x="6266225" y="544010"/>
            <a:ext cx="6024154" cy="6313990"/>
          </a:xfrm>
          <a:custGeom>
            <a:avLst/>
            <a:gdLst>
              <a:gd name="connsiteX0" fmla="*/ 70374 w 6024154"/>
              <a:gd name="connsiteY0" fmla="*/ 0 h 6858000"/>
              <a:gd name="connsiteX1" fmla="*/ 6024154 w 6024154"/>
              <a:gd name="connsiteY1" fmla="*/ 0 h 6858000"/>
              <a:gd name="connsiteX2" fmla="*/ 6024154 w 6024154"/>
              <a:gd name="connsiteY2" fmla="*/ 6858000 h 6858000"/>
              <a:gd name="connsiteX3" fmla="*/ 3587167 w 6024154"/>
              <a:gd name="connsiteY3" fmla="*/ 6858000 h 6858000"/>
              <a:gd name="connsiteX4" fmla="*/ 3474220 w 6024154"/>
              <a:gd name="connsiteY4" fmla="*/ 6800152 h 6858000"/>
              <a:gd name="connsiteX5" fmla="*/ 0 w 6024154"/>
              <a:gd name="connsiteY5" fmla="*/ 962844 h 6858000"/>
              <a:gd name="connsiteX6" fmla="*/ 34274 w 6024154"/>
              <a:gd name="connsiteY6" fmla="*/ 28409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70374" y="0"/>
                </a:moveTo>
                <a:lnTo>
                  <a:pt x="6024154" y="0"/>
                </a:lnTo>
                <a:lnTo>
                  <a:pt x="6024154" y="6858000"/>
                </a:lnTo>
                <a:lnTo>
                  <a:pt x="3587167" y="6858000"/>
                </a:lnTo>
                <a:lnTo>
                  <a:pt x="3474220" y="6800152"/>
                </a:lnTo>
                <a:cubicBezTo>
                  <a:pt x="1404818" y="5675986"/>
                  <a:pt x="0" y="3483472"/>
                  <a:pt x="0" y="962844"/>
                </a:cubicBezTo>
                <a:cubicBezTo>
                  <a:pt x="0" y="733696"/>
                  <a:pt x="11610" y="507260"/>
                  <a:pt x="34274" y="284091"/>
                </a:cubicBezTo>
                <a:close/>
              </a:path>
            </a:pathLst>
          </a:custGeom>
        </p:spPr>
      </p:pic>
    </p:spTree>
    <p:extLst>
      <p:ext uri="{BB962C8B-B14F-4D97-AF65-F5344CB8AC3E}">
        <p14:creationId xmlns:p14="http://schemas.microsoft.com/office/powerpoint/2010/main" val="15445867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A Basic Form</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2452862" y="1690688"/>
            <a:ext cx="7455061"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descr="Prototype submit button">
            <a:extLst>
              <a:ext uri="{FF2B5EF4-FFF2-40B4-BE49-F238E27FC236}">
                <a16:creationId xmlns:a16="http://schemas.microsoft.com/office/drawing/2014/main" id="{AFA7A601-01F2-4BA9-99CE-509154465730}"/>
              </a:ext>
            </a:extLst>
          </p:cNvPr>
          <p:cNvSpPr/>
          <p:nvPr/>
        </p:nvSpPr>
        <p:spPr>
          <a:xfrm>
            <a:off x="2614898" y="5864686"/>
            <a:ext cx="1645920" cy="731520"/>
          </a:xfrm>
          <a:prstGeom prst="rect">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Segoe UI" panose="020B0502040204020203" pitchFamily="34" charset="0"/>
                <a:cs typeface="Segoe UI" panose="020B0502040204020203" pitchFamily="34" charset="0"/>
              </a:rPr>
              <a:t>Submit</a:t>
            </a:r>
          </a:p>
        </p:txBody>
      </p:sp>
      <p:sp>
        <p:nvSpPr>
          <p:cNvPr id="7" name="Rectangle 6" descr="Prototype Cancel button">
            <a:extLst>
              <a:ext uri="{FF2B5EF4-FFF2-40B4-BE49-F238E27FC236}">
                <a16:creationId xmlns:a16="http://schemas.microsoft.com/office/drawing/2014/main" id="{34164409-CE82-4C4A-A142-3EEF1EBED4D4}"/>
              </a:ext>
            </a:extLst>
          </p:cNvPr>
          <p:cNvSpPr/>
          <p:nvPr/>
        </p:nvSpPr>
        <p:spPr>
          <a:xfrm>
            <a:off x="4609351" y="5864686"/>
            <a:ext cx="1645920" cy="731520"/>
          </a:xfrm>
          <a:prstGeom prst="rect">
            <a:avLst/>
          </a:prstGeom>
          <a:solidFill>
            <a:schemeClr val="tx1">
              <a:lumMod val="50000"/>
              <a:lumOff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latin typeface="Segoe UI" panose="020B0502040204020203" pitchFamily="34" charset="0"/>
                <a:cs typeface="Segoe UI" panose="020B0502040204020203" pitchFamily="34" charset="0"/>
              </a:rPr>
              <a:t>Cancel</a:t>
            </a:r>
          </a:p>
        </p:txBody>
      </p:sp>
      <p:sp>
        <p:nvSpPr>
          <p:cNvPr id="8" name="Rectangle 7" descr="Prototype First name edit box">
            <a:extLst>
              <a:ext uri="{FF2B5EF4-FFF2-40B4-BE49-F238E27FC236}">
                <a16:creationId xmlns:a16="http://schemas.microsoft.com/office/drawing/2014/main" id="{7B632C84-1846-4CB8-9621-A6DBCA0DEEB7}"/>
              </a:ext>
            </a:extLst>
          </p:cNvPr>
          <p:cNvSpPr/>
          <p:nvPr/>
        </p:nvSpPr>
        <p:spPr>
          <a:xfrm>
            <a:off x="2618188" y="2574046"/>
            <a:ext cx="2743200" cy="457200"/>
          </a:xfrm>
          <a:prstGeom prst="rect">
            <a:avLst/>
          </a:prstGeom>
          <a:ln w="9525"/>
        </p:spPr>
        <p:style>
          <a:lnRef idx="2">
            <a:schemeClr val="dk1"/>
          </a:lnRef>
          <a:fillRef idx="1">
            <a:schemeClr val="lt1"/>
          </a:fillRef>
          <a:effectRef idx="0">
            <a:schemeClr val="dk1"/>
          </a:effectRef>
          <a:fontRef idx="minor">
            <a:schemeClr val="dk1"/>
          </a:fontRef>
        </p:style>
        <p:txBody>
          <a:bodyPr rtlCol="0" anchor="ctr"/>
          <a:lstStyle/>
          <a:p>
            <a:r>
              <a:rPr lang="en-US" sz="2000" dirty="0">
                <a:solidFill>
                  <a:schemeClr val="tx1">
                    <a:lumMod val="85000"/>
                    <a:lumOff val="15000"/>
                  </a:schemeClr>
                </a:solidFill>
              </a:rPr>
              <a:t>Bobby</a:t>
            </a:r>
          </a:p>
        </p:txBody>
      </p:sp>
      <p:sp>
        <p:nvSpPr>
          <p:cNvPr id="9" name="TextBox 8">
            <a:extLst>
              <a:ext uri="{FF2B5EF4-FFF2-40B4-BE49-F238E27FC236}">
                <a16:creationId xmlns:a16="http://schemas.microsoft.com/office/drawing/2014/main" id="{242870B9-8B4D-4448-91AF-FA3932914DCC}"/>
              </a:ext>
            </a:extLst>
          </p:cNvPr>
          <p:cNvSpPr txBox="1"/>
          <p:nvPr/>
        </p:nvSpPr>
        <p:spPr>
          <a:xfrm>
            <a:off x="2618188" y="2200536"/>
            <a:ext cx="1196033" cy="369332"/>
          </a:xfrm>
          <a:prstGeom prst="rect">
            <a:avLst/>
          </a:prstGeom>
          <a:noFill/>
          <a:ln>
            <a:noFill/>
          </a:ln>
        </p:spPr>
        <p:txBody>
          <a:bodyPr wrap="none" lIns="0" tIns="0" rIns="0" bIns="0" rtlCol="0" anchor="ctr" anchorCtr="0">
            <a:noAutofit/>
          </a:bodyPr>
          <a:lstStyle/>
          <a:p>
            <a:r>
              <a:rPr lang="en-US" dirty="0"/>
              <a:t>First Name</a:t>
            </a:r>
          </a:p>
        </p:txBody>
      </p:sp>
      <p:sp>
        <p:nvSpPr>
          <p:cNvPr id="10" name="Rectangle 9" descr="Prototype Family name edit box">
            <a:extLst>
              <a:ext uri="{FF2B5EF4-FFF2-40B4-BE49-F238E27FC236}">
                <a16:creationId xmlns:a16="http://schemas.microsoft.com/office/drawing/2014/main" id="{F503FB9F-E41F-44C3-8396-7D861C93DEB1}"/>
              </a:ext>
            </a:extLst>
          </p:cNvPr>
          <p:cNvSpPr/>
          <p:nvPr/>
        </p:nvSpPr>
        <p:spPr>
          <a:xfrm>
            <a:off x="5646310" y="2574046"/>
            <a:ext cx="2743200" cy="457200"/>
          </a:xfrm>
          <a:prstGeom prst="rect">
            <a:avLst/>
          </a:prstGeom>
          <a:ln w="9525"/>
        </p:spPr>
        <p:style>
          <a:lnRef idx="2">
            <a:schemeClr val="dk1"/>
          </a:lnRef>
          <a:fillRef idx="1">
            <a:schemeClr val="lt1"/>
          </a:fillRef>
          <a:effectRef idx="0">
            <a:schemeClr val="dk1"/>
          </a:effectRef>
          <a:fontRef idx="minor">
            <a:schemeClr val="dk1"/>
          </a:fontRef>
        </p:style>
        <p:txBody>
          <a:bodyPr rtlCol="0" anchor="ctr"/>
          <a:lstStyle/>
          <a:p>
            <a:r>
              <a:rPr lang="en-US" sz="2000" dirty="0">
                <a:solidFill>
                  <a:schemeClr val="tx1">
                    <a:lumMod val="85000"/>
                    <a:lumOff val="15000"/>
                  </a:schemeClr>
                </a:solidFill>
              </a:rPr>
              <a:t>Park</a:t>
            </a:r>
          </a:p>
        </p:txBody>
      </p:sp>
      <p:sp>
        <p:nvSpPr>
          <p:cNvPr id="11" name="TextBox 10">
            <a:extLst>
              <a:ext uri="{FF2B5EF4-FFF2-40B4-BE49-F238E27FC236}">
                <a16:creationId xmlns:a16="http://schemas.microsoft.com/office/drawing/2014/main" id="{E4AAFBB1-F6CF-47D3-A1AC-FBF53FE33D1C}"/>
              </a:ext>
            </a:extLst>
          </p:cNvPr>
          <p:cNvSpPr txBox="1"/>
          <p:nvPr/>
        </p:nvSpPr>
        <p:spPr>
          <a:xfrm>
            <a:off x="5646310" y="2200536"/>
            <a:ext cx="1196033" cy="369332"/>
          </a:xfrm>
          <a:prstGeom prst="rect">
            <a:avLst/>
          </a:prstGeom>
          <a:noFill/>
          <a:ln>
            <a:noFill/>
          </a:ln>
        </p:spPr>
        <p:txBody>
          <a:bodyPr wrap="none" lIns="0" tIns="0" rIns="0" bIns="0" rtlCol="0" anchor="ctr" anchorCtr="0">
            <a:noAutofit/>
          </a:bodyPr>
          <a:lstStyle/>
          <a:p>
            <a:r>
              <a:rPr lang="en-US" dirty="0"/>
              <a:t>Family Name</a:t>
            </a:r>
          </a:p>
        </p:txBody>
      </p:sp>
      <p:sp>
        <p:nvSpPr>
          <p:cNvPr id="12" name="TextBox 11">
            <a:extLst>
              <a:ext uri="{FF2B5EF4-FFF2-40B4-BE49-F238E27FC236}">
                <a16:creationId xmlns:a16="http://schemas.microsoft.com/office/drawing/2014/main" id="{E87BEB24-183F-4953-BDC2-EC34EBA2FEFA}"/>
              </a:ext>
            </a:extLst>
          </p:cNvPr>
          <p:cNvSpPr txBox="1"/>
          <p:nvPr/>
        </p:nvSpPr>
        <p:spPr>
          <a:xfrm>
            <a:off x="2618188" y="3476849"/>
            <a:ext cx="3017520" cy="457200"/>
          </a:xfrm>
          <a:prstGeom prst="rect">
            <a:avLst/>
          </a:prstGeom>
          <a:noFill/>
          <a:ln>
            <a:noFill/>
          </a:ln>
        </p:spPr>
        <p:txBody>
          <a:bodyPr wrap="none" lIns="0" tIns="0" rIns="0" bIns="0" rtlCol="0" anchor="ctr" anchorCtr="0">
            <a:noAutofit/>
          </a:bodyPr>
          <a:lstStyle/>
          <a:p>
            <a:r>
              <a:rPr lang="en-US" sz="2400" dirty="0"/>
              <a:t>Favorite Pizza Topping(s)</a:t>
            </a:r>
          </a:p>
        </p:txBody>
      </p:sp>
      <p:sp>
        <p:nvSpPr>
          <p:cNvPr id="13" name="Rectangle 12" descr="Prototype Cheese check box">
            <a:extLst>
              <a:ext uri="{FF2B5EF4-FFF2-40B4-BE49-F238E27FC236}">
                <a16:creationId xmlns:a16="http://schemas.microsoft.com/office/drawing/2014/main" id="{26CBCCDF-79EF-4478-AA5C-B67451F45278}"/>
              </a:ext>
            </a:extLst>
          </p:cNvPr>
          <p:cNvSpPr/>
          <p:nvPr/>
        </p:nvSpPr>
        <p:spPr>
          <a:xfrm>
            <a:off x="2618188" y="4068159"/>
            <a:ext cx="457200" cy="45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en-US" sz="2800" dirty="0">
                <a:solidFill>
                  <a:schemeClr val="tx1"/>
                </a:solidFill>
              </a:rPr>
              <a:t> </a:t>
            </a:r>
            <a:endParaRPr lang="en-US" dirty="0">
              <a:solidFill>
                <a:schemeClr val="tx1"/>
              </a:solidFill>
            </a:endParaRPr>
          </a:p>
        </p:txBody>
      </p:sp>
      <p:sp>
        <p:nvSpPr>
          <p:cNvPr id="14" name="TextBox 13">
            <a:extLst>
              <a:ext uri="{FF2B5EF4-FFF2-40B4-BE49-F238E27FC236}">
                <a16:creationId xmlns:a16="http://schemas.microsoft.com/office/drawing/2014/main" id="{24006A55-8397-45CD-9BFE-C1FDCDA055C4}"/>
              </a:ext>
            </a:extLst>
          </p:cNvPr>
          <p:cNvSpPr txBox="1"/>
          <p:nvPr/>
        </p:nvSpPr>
        <p:spPr>
          <a:xfrm>
            <a:off x="3154899" y="4068159"/>
            <a:ext cx="1828800" cy="457200"/>
          </a:xfrm>
          <a:prstGeom prst="rect">
            <a:avLst/>
          </a:prstGeom>
          <a:noFill/>
          <a:ln>
            <a:noFill/>
          </a:ln>
        </p:spPr>
        <p:txBody>
          <a:bodyPr wrap="none" lIns="0" tIns="0" rIns="0" bIns="0" rtlCol="0" anchor="ctr" anchorCtr="0">
            <a:noAutofit/>
          </a:bodyPr>
          <a:lstStyle/>
          <a:p>
            <a:r>
              <a:rPr lang="en-US" sz="2000" dirty="0"/>
              <a:t>Cheese</a:t>
            </a:r>
          </a:p>
        </p:txBody>
      </p:sp>
      <p:sp>
        <p:nvSpPr>
          <p:cNvPr id="15" name="Rectangle 14" descr="Prototype peppers  check box">
            <a:extLst>
              <a:ext uri="{FF2B5EF4-FFF2-40B4-BE49-F238E27FC236}">
                <a16:creationId xmlns:a16="http://schemas.microsoft.com/office/drawing/2014/main" id="{632A8042-1F15-4558-B443-A2AD1663A079}"/>
              </a:ext>
            </a:extLst>
          </p:cNvPr>
          <p:cNvSpPr/>
          <p:nvPr/>
        </p:nvSpPr>
        <p:spPr>
          <a:xfrm>
            <a:off x="2618188" y="4807831"/>
            <a:ext cx="457200" cy="45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AE078A7-9257-41F1-9FAD-26FC4A4C7F6A}"/>
              </a:ext>
            </a:extLst>
          </p:cNvPr>
          <p:cNvSpPr txBox="1"/>
          <p:nvPr/>
        </p:nvSpPr>
        <p:spPr>
          <a:xfrm>
            <a:off x="3154899" y="4807831"/>
            <a:ext cx="1828800" cy="457200"/>
          </a:xfrm>
          <a:prstGeom prst="rect">
            <a:avLst/>
          </a:prstGeom>
          <a:noFill/>
          <a:ln>
            <a:noFill/>
          </a:ln>
        </p:spPr>
        <p:txBody>
          <a:bodyPr wrap="none" lIns="0" tIns="0" rIns="0" bIns="0" rtlCol="0" anchor="ctr" anchorCtr="0">
            <a:noAutofit/>
          </a:bodyPr>
          <a:lstStyle/>
          <a:p>
            <a:r>
              <a:rPr lang="en-US" sz="2000" dirty="0"/>
              <a:t>Peppers</a:t>
            </a:r>
          </a:p>
        </p:txBody>
      </p:sp>
      <p:sp>
        <p:nvSpPr>
          <p:cNvPr id="18" name="TextBox 17">
            <a:extLst>
              <a:ext uri="{FF2B5EF4-FFF2-40B4-BE49-F238E27FC236}">
                <a16:creationId xmlns:a16="http://schemas.microsoft.com/office/drawing/2014/main" id="{6746EC95-987B-4BDF-A17A-ADD06920AFA6}"/>
              </a:ext>
            </a:extLst>
          </p:cNvPr>
          <p:cNvSpPr txBox="1"/>
          <p:nvPr/>
        </p:nvSpPr>
        <p:spPr>
          <a:xfrm>
            <a:off x="6183021" y="4102949"/>
            <a:ext cx="1828800" cy="457200"/>
          </a:xfrm>
          <a:prstGeom prst="rect">
            <a:avLst/>
          </a:prstGeom>
          <a:noFill/>
          <a:ln>
            <a:noFill/>
          </a:ln>
        </p:spPr>
        <p:txBody>
          <a:bodyPr wrap="none" lIns="0" tIns="0" rIns="0" bIns="0" rtlCol="0" anchor="ctr" anchorCtr="0">
            <a:noAutofit/>
          </a:bodyPr>
          <a:lstStyle/>
          <a:p>
            <a:r>
              <a:rPr lang="en-US" sz="2000" dirty="0"/>
              <a:t>Pineapple</a:t>
            </a:r>
          </a:p>
        </p:txBody>
      </p:sp>
      <p:sp>
        <p:nvSpPr>
          <p:cNvPr id="19" name="Rectangle 18" descr="Prototype pepperoni check box">
            <a:extLst>
              <a:ext uri="{FF2B5EF4-FFF2-40B4-BE49-F238E27FC236}">
                <a16:creationId xmlns:a16="http://schemas.microsoft.com/office/drawing/2014/main" id="{7FB53B50-B94E-47BF-AB80-09FDF007B62D}"/>
              </a:ext>
            </a:extLst>
          </p:cNvPr>
          <p:cNvSpPr/>
          <p:nvPr/>
        </p:nvSpPr>
        <p:spPr>
          <a:xfrm>
            <a:off x="5646310" y="4850900"/>
            <a:ext cx="457200" cy="45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C83DE405-6065-489C-9474-10D854CC9F9C}"/>
              </a:ext>
            </a:extLst>
          </p:cNvPr>
          <p:cNvSpPr txBox="1"/>
          <p:nvPr/>
        </p:nvSpPr>
        <p:spPr>
          <a:xfrm>
            <a:off x="6183021" y="4885690"/>
            <a:ext cx="1828800" cy="457200"/>
          </a:xfrm>
          <a:prstGeom prst="rect">
            <a:avLst/>
          </a:prstGeom>
          <a:noFill/>
          <a:ln>
            <a:noFill/>
          </a:ln>
        </p:spPr>
        <p:txBody>
          <a:bodyPr wrap="none" lIns="0" tIns="0" rIns="0" bIns="0" rtlCol="0" anchor="ctr" anchorCtr="0">
            <a:noAutofit/>
          </a:bodyPr>
          <a:lstStyle/>
          <a:p>
            <a:r>
              <a:rPr lang="en-US" sz="2000" dirty="0"/>
              <a:t>Pepperoni</a:t>
            </a:r>
          </a:p>
        </p:txBody>
      </p:sp>
      <p:sp>
        <p:nvSpPr>
          <p:cNvPr id="21" name="TextBox 20">
            <a:extLst>
              <a:ext uri="{FF2B5EF4-FFF2-40B4-BE49-F238E27FC236}">
                <a16:creationId xmlns:a16="http://schemas.microsoft.com/office/drawing/2014/main" id="{965C7C6A-C10A-40B6-8476-EC0BFF9F1F04}"/>
              </a:ext>
            </a:extLst>
          </p:cNvPr>
          <p:cNvSpPr txBox="1"/>
          <p:nvPr/>
        </p:nvSpPr>
        <p:spPr>
          <a:xfrm>
            <a:off x="2614898" y="1690689"/>
            <a:ext cx="3017520" cy="457200"/>
          </a:xfrm>
          <a:prstGeom prst="rect">
            <a:avLst/>
          </a:prstGeom>
          <a:noFill/>
          <a:ln>
            <a:noFill/>
          </a:ln>
        </p:spPr>
        <p:txBody>
          <a:bodyPr wrap="none" lIns="0" tIns="0" rIns="0" bIns="0" rtlCol="0" anchor="ctr" anchorCtr="0">
            <a:noAutofit/>
          </a:bodyPr>
          <a:lstStyle/>
          <a:p>
            <a:r>
              <a:rPr lang="en-US" sz="2400" dirty="0"/>
              <a:t>Personal Information</a:t>
            </a:r>
          </a:p>
        </p:txBody>
      </p:sp>
      <p:sp>
        <p:nvSpPr>
          <p:cNvPr id="22" name="Rectangle 21" descr="Prototype Cheese check box">
            <a:extLst>
              <a:ext uri="{FF2B5EF4-FFF2-40B4-BE49-F238E27FC236}">
                <a16:creationId xmlns:a16="http://schemas.microsoft.com/office/drawing/2014/main" id="{4DD7F2BB-8AA3-4C76-8816-6CC3AC24CA51}"/>
              </a:ext>
            </a:extLst>
          </p:cNvPr>
          <p:cNvSpPr/>
          <p:nvPr/>
        </p:nvSpPr>
        <p:spPr>
          <a:xfrm>
            <a:off x="5638800" y="4066928"/>
            <a:ext cx="457200" cy="45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1"/>
          <a:lstStyle/>
          <a:p>
            <a:pPr algn="ctr"/>
            <a:r>
              <a:rPr lang="en-US" sz="2800" dirty="0">
                <a:solidFill>
                  <a:schemeClr val="tx1"/>
                </a:solidFill>
              </a:rPr>
              <a:t>✔</a:t>
            </a:r>
            <a:endParaRPr lang="en-US" dirty="0">
              <a:solidFill>
                <a:schemeClr val="tx1"/>
              </a:solidFill>
            </a:endParaRPr>
          </a:p>
        </p:txBody>
      </p:sp>
      <p:sp>
        <p:nvSpPr>
          <p:cNvPr id="23" name="Rectangle 22">
            <a:extLst>
              <a:ext uri="{FF2B5EF4-FFF2-40B4-BE49-F238E27FC236}">
                <a16:creationId xmlns:a16="http://schemas.microsoft.com/office/drawing/2014/main" id="{38B0FFB6-73B7-4DEF-AD2D-F10E4EB657CB}"/>
              </a:ext>
            </a:extLst>
          </p:cNvPr>
          <p:cNvSpPr/>
          <p:nvPr/>
        </p:nvSpPr>
        <p:spPr>
          <a:xfrm>
            <a:off x="8879106" y="21572"/>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3221110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It’s more than semantics</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838200" y="1690688"/>
            <a:ext cx="10515600"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TextBox 21">
            <a:extLst>
              <a:ext uri="{FF2B5EF4-FFF2-40B4-BE49-F238E27FC236}">
                <a16:creationId xmlns:a16="http://schemas.microsoft.com/office/drawing/2014/main" id="{31437657-A413-4346-A259-079572A147A0}"/>
              </a:ext>
            </a:extLst>
          </p:cNvPr>
          <p:cNvSpPr txBox="1"/>
          <p:nvPr/>
        </p:nvSpPr>
        <p:spPr>
          <a:xfrm>
            <a:off x="838200" y="1690688"/>
            <a:ext cx="10668000" cy="5170646"/>
          </a:xfrm>
          <a:prstGeom prst="rect">
            <a:avLst/>
          </a:prstGeom>
          <a:noFill/>
        </p:spPr>
        <p:txBody>
          <a:bodyPr wrap="square" rtlCol="0">
            <a:spAutoFit/>
          </a:bodyPr>
          <a:lstStyle/>
          <a:p>
            <a:r>
              <a:rPr lang="en-US" sz="1000" dirty="0">
                <a:solidFill>
                  <a:srgbClr val="800000"/>
                </a:solidFill>
                <a:latin typeface="Consolas" panose="020B0609020204030204" pitchFamily="49" charset="0"/>
              </a:rPr>
              <a:t>&lt;main&gt;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&lt;h1&gt;</a:t>
            </a:r>
            <a:r>
              <a:rPr lang="en-US" sz="1000" dirty="0">
                <a:solidFill>
                  <a:srgbClr val="000000"/>
                </a:solidFill>
                <a:latin typeface="Consolas" panose="020B0609020204030204" pitchFamily="49" charset="0"/>
              </a:rPr>
              <a:t>A Basic Form</a:t>
            </a:r>
            <a:r>
              <a:rPr lang="en-US" sz="1000" dirty="0">
                <a:solidFill>
                  <a:srgbClr val="800000"/>
                </a:solidFill>
                <a:latin typeface="Consolas" panose="020B0609020204030204" pitchFamily="49" charset="0"/>
              </a:rPr>
              <a:t>&lt;/h1&gt;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&lt;h2</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id</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"info"</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Personal Information</a:t>
            </a:r>
            <a:r>
              <a:rPr lang="en-US" sz="1000" dirty="0">
                <a:solidFill>
                  <a:srgbClr val="800000"/>
                </a:solidFill>
                <a:latin typeface="Consolas" panose="020B0609020204030204" pitchFamily="49" charset="0"/>
              </a:rPr>
              <a:t>&lt;/h2&gt;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&lt;fieldset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aria-</a:t>
            </a:r>
            <a:r>
              <a:rPr lang="en-US" sz="1000" dirty="0" err="1">
                <a:solidFill>
                  <a:srgbClr val="FF0000"/>
                </a:solidFill>
                <a:latin typeface="Consolas" panose="020B0609020204030204" pitchFamily="49" charset="0"/>
              </a:rPr>
              <a:t>labelledby</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"info"</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"cblock"</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&lt;label</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for</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"name"</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"ifield"</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First Name</a:t>
            </a:r>
            <a:r>
              <a:rPr lang="en-US" sz="1000" dirty="0">
                <a:solidFill>
                  <a:srgbClr val="800000"/>
                </a:solidFill>
                <a:latin typeface="Consolas" panose="020B0609020204030204" pitchFamily="49" charset="0"/>
              </a:rPr>
              <a:t>&lt;/label&gt;&lt;input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id</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"name"</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type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"text"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name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"textfield"</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"cblock"</a:t>
            </a:r>
            <a:r>
              <a:rPr lang="en-US" sz="1000" dirty="0">
                <a:solidFill>
                  <a:srgbClr val="800000"/>
                </a:solidFill>
                <a:latin typeface="Consolas" panose="020B0609020204030204" pitchFamily="49" charset="0"/>
              </a:rPr>
              <a:t>&gt;&lt;/div&gt;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&lt;label</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for</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a:t>
            </a:r>
            <a:r>
              <a:rPr lang="en-US" sz="1000" dirty="0" err="1">
                <a:solidFill>
                  <a:srgbClr val="0000FF"/>
                </a:solidFill>
                <a:latin typeface="Consolas" panose="020B0609020204030204" pitchFamily="49" charset="0"/>
              </a:rPr>
              <a:t>fname</a:t>
            </a:r>
            <a:r>
              <a:rPr lang="en-US" sz="1000" dirty="0">
                <a:solidFill>
                  <a:srgbClr val="0000FF"/>
                </a:solidFill>
                <a:latin typeface="Consolas" panose="020B0609020204030204" pitchFamily="49" charset="0"/>
              </a:rPr>
              <a: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"ifield"</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Family Name</a:t>
            </a:r>
            <a:r>
              <a:rPr lang="en-US" sz="1000" dirty="0">
                <a:solidFill>
                  <a:srgbClr val="800000"/>
                </a:solidFill>
                <a:latin typeface="Consolas" panose="020B0609020204030204" pitchFamily="49" charset="0"/>
              </a:rPr>
              <a:t>&lt;/label&gt;&lt;input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id</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a:t>
            </a:r>
            <a:r>
              <a:rPr lang="en-US" sz="1000" dirty="0" err="1">
                <a:solidFill>
                  <a:srgbClr val="0000FF"/>
                </a:solidFill>
                <a:latin typeface="Consolas" panose="020B0609020204030204" pitchFamily="49" charset="0"/>
              </a:rPr>
              <a:t>fname</a:t>
            </a:r>
            <a:r>
              <a:rPr lang="en-US" sz="1000" dirty="0">
                <a:solidFill>
                  <a:srgbClr val="0000FF"/>
                </a:solidFill>
                <a:latin typeface="Consolas" panose="020B0609020204030204" pitchFamily="49" charset="0"/>
              </a:rPr>
              <a: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type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"text"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name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"textfield"</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&lt;/fieldset&gt;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&lt;h2</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id</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"toppings"</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Favorite toppings</a:t>
            </a:r>
            <a:r>
              <a:rPr lang="en-US" sz="1000" dirty="0">
                <a:solidFill>
                  <a:srgbClr val="800000"/>
                </a:solidFill>
                <a:latin typeface="Consolas" panose="020B0609020204030204" pitchFamily="49" charset="0"/>
              </a:rPr>
              <a:t>&lt;/h2&gt;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&lt;fieldset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aria-</a:t>
            </a:r>
            <a:r>
              <a:rPr lang="en-US" sz="1000" dirty="0" err="1">
                <a:solidFill>
                  <a:srgbClr val="FF0000"/>
                </a:solidFill>
                <a:latin typeface="Consolas" panose="020B0609020204030204" pitchFamily="49" charset="0"/>
              </a:rPr>
              <a:t>labelledby</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"toppings"</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"cblock"</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a:t>
            </a:r>
            <a:r>
              <a:rPr lang="en-US" sz="1000" dirty="0" err="1">
                <a:solidFill>
                  <a:srgbClr val="0000FF"/>
                </a:solidFill>
                <a:latin typeface="Consolas" panose="020B0609020204030204" pitchFamily="49" charset="0"/>
              </a:rPr>
              <a:t>cb</a:t>
            </a:r>
            <a:r>
              <a:rPr lang="en-US" sz="1000" dirty="0">
                <a:solidFill>
                  <a:srgbClr val="0000FF"/>
                </a:solidFill>
                <a:latin typeface="Consolas" panose="020B0609020204030204" pitchFamily="49" charset="0"/>
              </a:rPr>
              <a:t>"</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&lt;input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id</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“cheese"</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type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"checkbox"</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name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"toppings"</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value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“cheese"</a:t>
            </a:r>
            <a:r>
              <a:rPr lang="en-US" sz="1000" dirty="0">
                <a:solidFill>
                  <a:srgbClr val="800000"/>
                </a:solidFill>
                <a:latin typeface="Consolas" panose="020B0609020204030204" pitchFamily="49" charset="0"/>
              </a:rPr>
              <a:t>&gt;&lt;label</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for</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“cheese"</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Cheese</a:t>
            </a:r>
            <a:r>
              <a:rPr lang="en-US" sz="1000" dirty="0">
                <a:solidFill>
                  <a:srgbClr val="800000"/>
                </a:solidFill>
                <a:latin typeface="Consolas" panose="020B0609020204030204" pitchFamily="49" charset="0"/>
              </a:rPr>
              <a:t>&lt;/label&gt;&lt;</a:t>
            </a:r>
            <a:r>
              <a:rPr lang="en-US" sz="1000" dirty="0" err="1">
                <a:solidFill>
                  <a:srgbClr val="800000"/>
                </a:solidFill>
                <a:latin typeface="Consolas" panose="020B0609020204030204" pitchFamily="49" charset="0"/>
              </a:rPr>
              <a:t>br</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a:t>
            </a:r>
            <a:r>
              <a:rPr lang="en-US" sz="1000" dirty="0" err="1">
                <a:solidFill>
                  <a:srgbClr val="0000FF"/>
                </a:solidFill>
                <a:latin typeface="Consolas" panose="020B0609020204030204" pitchFamily="49" charset="0"/>
              </a:rPr>
              <a:t>cb</a:t>
            </a:r>
            <a:r>
              <a:rPr lang="en-US" sz="1000" dirty="0">
                <a:solidFill>
                  <a:srgbClr val="0000FF"/>
                </a:solidFill>
                <a:latin typeface="Consolas" panose="020B0609020204030204" pitchFamily="49" charset="0"/>
              </a:rPr>
              <a:t>"</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&lt;input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id</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“peppers"</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type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"checkbox"</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name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"toppings"</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value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 peppers "</a:t>
            </a:r>
            <a:r>
              <a:rPr lang="en-US" sz="1000" dirty="0">
                <a:solidFill>
                  <a:srgbClr val="800000"/>
                </a:solidFill>
                <a:latin typeface="Consolas" panose="020B0609020204030204" pitchFamily="49" charset="0"/>
              </a:rPr>
              <a:t>&gt;&lt;label</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for</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 peppers "</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Peppers</a:t>
            </a:r>
            <a:r>
              <a:rPr lang="en-US" sz="1000" dirty="0">
                <a:solidFill>
                  <a:srgbClr val="800000"/>
                </a:solidFill>
                <a:latin typeface="Consolas" panose="020B0609020204030204" pitchFamily="49" charset="0"/>
              </a:rPr>
              <a:t>&lt;/label&gt;&lt;</a:t>
            </a:r>
            <a:r>
              <a:rPr lang="en-US" sz="1000" dirty="0" err="1">
                <a:solidFill>
                  <a:srgbClr val="800000"/>
                </a:solidFill>
                <a:latin typeface="Consolas" panose="020B0609020204030204" pitchFamily="49" charset="0"/>
              </a:rPr>
              <a:t>br</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"cblock"</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a:t>
            </a:r>
            <a:r>
              <a:rPr lang="en-US" sz="1000" dirty="0" err="1">
                <a:solidFill>
                  <a:srgbClr val="0000FF"/>
                </a:solidFill>
                <a:latin typeface="Consolas" panose="020B0609020204030204" pitchFamily="49" charset="0"/>
              </a:rPr>
              <a:t>cb</a:t>
            </a:r>
            <a:r>
              <a:rPr lang="en-US" sz="1000" dirty="0">
                <a:solidFill>
                  <a:srgbClr val="0000FF"/>
                </a:solidFill>
                <a:latin typeface="Consolas" panose="020B0609020204030204" pitchFamily="49" charset="0"/>
              </a:rPr>
              <a:t>"</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&lt;input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id</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“pineapple"</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type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"checkbox"</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name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"toppings"</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value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“pineapple"</a:t>
            </a:r>
            <a:r>
              <a:rPr lang="en-US" sz="1000" dirty="0">
                <a:solidFill>
                  <a:srgbClr val="800000"/>
                </a:solidFill>
                <a:latin typeface="Consolas" panose="020B0609020204030204" pitchFamily="49" charset="0"/>
              </a:rPr>
              <a:t>&gt;&lt;label</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for</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“pineapple"</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Pineapple</a:t>
            </a:r>
            <a:r>
              <a:rPr lang="en-US" sz="1000" dirty="0">
                <a:solidFill>
                  <a:srgbClr val="800000"/>
                </a:solidFill>
                <a:latin typeface="Consolas" panose="020B0609020204030204" pitchFamily="49" charset="0"/>
              </a:rPr>
              <a:t>&lt;/label&gt;&lt;</a:t>
            </a:r>
            <a:r>
              <a:rPr lang="en-US" sz="1000" dirty="0" err="1">
                <a:solidFill>
                  <a:srgbClr val="800000"/>
                </a:solidFill>
                <a:latin typeface="Consolas" panose="020B0609020204030204" pitchFamily="49" charset="0"/>
              </a:rPr>
              <a:t>br</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a:t>
            </a:r>
            <a:r>
              <a:rPr lang="en-US" sz="1000" dirty="0" err="1">
                <a:solidFill>
                  <a:srgbClr val="0000FF"/>
                </a:solidFill>
                <a:latin typeface="Consolas" panose="020B0609020204030204" pitchFamily="49" charset="0"/>
              </a:rPr>
              <a:t>cb</a:t>
            </a:r>
            <a:r>
              <a:rPr lang="en-US" sz="1000" dirty="0">
                <a:solidFill>
                  <a:srgbClr val="0000FF"/>
                </a:solidFill>
                <a:latin typeface="Consolas" panose="020B0609020204030204" pitchFamily="49" charset="0"/>
              </a:rPr>
              <a:t>"</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&lt;input</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id</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“pepperoni"</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type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"checkbox"</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name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"toppings"</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value</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“pepperoni"</a:t>
            </a:r>
            <a:r>
              <a:rPr lang="en-US" sz="1000" dirty="0">
                <a:solidFill>
                  <a:srgbClr val="800000"/>
                </a:solidFill>
                <a:latin typeface="Consolas" panose="020B0609020204030204" pitchFamily="49" charset="0"/>
              </a:rPr>
              <a:t>&gt;&lt;label</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for</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“pepperoni"</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Pepperoni</a:t>
            </a:r>
            <a:r>
              <a:rPr lang="en-US" sz="1000" dirty="0">
                <a:solidFill>
                  <a:srgbClr val="800000"/>
                </a:solidFill>
                <a:latin typeface="Consolas" panose="020B0609020204030204" pitchFamily="49" charset="0"/>
              </a:rPr>
              <a:t>&lt;/label&gt;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&lt;/div&gt;&lt;/div&gt;&lt;/fieldset&gt;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&lt;/main&gt;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&lt;nav</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"navbottom"</a:t>
            </a:r>
            <a:r>
              <a:rPr lang="en-US" sz="1000" dirty="0">
                <a:solidFill>
                  <a:srgbClr val="800000"/>
                </a:solidFill>
                <a:latin typeface="Consolas" panose="020B0609020204030204" pitchFamily="49" charset="0"/>
              </a:rPr>
              <a:t>&gt;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&lt;button</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"primary"</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Submit</a:t>
            </a:r>
            <a:r>
              <a:rPr lang="en-US" sz="1000" dirty="0">
                <a:solidFill>
                  <a:srgbClr val="800000"/>
                </a:solidFill>
                <a:latin typeface="Consolas" panose="020B0609020204030204" pitchFamily="49" charset="0"/>
              </a:rPr>
              <a:t>&lt;/button&gt;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   &lt;button</a:t>
            </a:r>
            <a:r>
              <a:rPr lang="en-US" sz="1000" dirty="0">
                <a:solidFill>
                  <a:srgbClr val="000000"/>
                </a:solidFill>
                <a:latin typeface="Consolas" panose="020B0609020204030204" pitchFamily="49" charset="0"/>
              </a:rPr>
              <a:t> </a:t>
            </a:r>
            <a:r>
              <a:rPr lang="en-US" sz="1000" dirty="0">
                <a:solidFill>
                  <a:srgbClr val="FF0000"/>
                </a:solidFill>
                <a:latin typeface="Consolas" panose="020B0609020204030204" pitchFamily="49" charset="0"/>
              </a:rPr>
              <a:t>class</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"secondary"</a:t>
            </a:r>
            <a:r>
              <a:rPr lang="en-US" sz="1000" dirty="0">
                <a:solidFill>
                  <a:srgbClr val="800000"/>
                </a:solidFill>
                <a:latin typeface="Consolas" panose="020B0609020204030204" pitchFamily="49" charset="0"/>
              </a:rPr>
              <a:t>&gt;</a:t>
            </a:r>
            <a:r>
              <a:rPr lang="en-US" sz="1000" dirty="0">
                <a:solidFill>
                  <a:srgbClr val="000000"/>
                </a:solidFill>
                <a:latin typeface="Consolas" panose="020B0609020204030204" pitchFamily="49" charset="0"/>
              </a:rPr>
              <a:t>Cancel</a:t>
            </a:r>
            <a:r>
              <a:rPr lang="en-US" sz="1000" dirty="0">
                <a:solidFill>
                  <a:srgbClr val="800000"/>
                </a:solidFill>
                <a:latin typeface="Consolas" panose="020B0609020204030204" pitchFamily="49" charset="0"/>
              </a:rPr>
              <a:t>&lt;/button&gt;</a:t>
            </a:r>
            <a:endParaRPr lang="en-US" sz="1000" dirty="0">
              <a:solidFill>
                <a:srgbClr val="000000"/>
              </a:solidFill>
              <a:latin typeface="Consolas" panose="020B0609020204030204" pitchFamily="49" charset="0"/>
            </a:endParaRPr>
          </a:p>
          <a:p>
            <a:r>
              <a:rPr lang="en-US" sz="1000" dirty="0">
                <a:solidFill>
                  <a:srgbClr val="800000"/>
                </a:solidFill>
                <a:latin typeface="Consolas" panose="020B0609020204030204" pitchFamily="49" charset="0"/>
              </a:rPr>
              <a:t>&lt;/nav&gt;</a:t>
            </a:r>
            <a:endParaRPr lang="en-US" sz="10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5338713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Appearances are Deceiving</a:t>
            </a:r>
          </a:p>
        </p:txBody>
      </p:sp>
      <p:sp>
        <p:nvSpPr>
          <p:cNvPr id="22" name="Rectangle 21">
            <a:extLst>
              <a:ext uri="{FF2B5EF4-FFF2-40B4-BE49-F238E27FC236}">
                <a16:creationId xmlns:a16="http://schemas.microsoft.com/office/drawing/2014/main" id="{F9CF17C8-2773-46B7-940E-798365E0D0E2}"/>
              </a:ext>
              <a:ext uri="{C183D7F6-B498-43B3-948B-1728B52AA6E4}">
                <adec:decorative xmlns:adec="http://schemas.microsoft.com/office/drawing/2017/decorative" val="1"/>
              </a:ext>
            </a:extLst>
          </p:cNvPr>
          <p:cNvSpPr/>
          <p:nvPr/>
        </p:nvSpPr>
        <p:spPr>
          <a:xfrm>
            <a:off x="838200" y="1690688"/>
            <a:ext cx="10515600"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a:extLst>
              <a:ext uri="{FF2B5EF4-FFF2-40B4-BE49-F238E27FC236}">
                <a16:creationId xmlns:a16="http://schemas.microsoft.com/office/drawing/2014/main" id="{5E4BF9C9-1968-4B82-848A-99E4A0860E61}"/>
              </a:ext>
            </a:extLst>
          </p:cNvPr>
          <p:cNvSpPr txBox="1"/>
          <p:nvPr/>
        </p:nvSpPr>
        <p:spPr>
          <a:xfrm>
            <a:off x="838202" y="1727200"/>
            <a:ext cx="2191158" cy="5170646"/>
          </a:xfrm>
          <a:prstGeom prst="rect">
            <a:avLst/>
          </a:prstGeom>
          <a:noFill/>
        </p:spPr>
        <p:txBody>
          <a:bodyPr wrap="square" rtlCol="0">
            <a:spAutoFit/>
          </a:bodyPr>
          <a:lstStyle/>
          <a:p>
            <a:r>
              <a:rPr lang="en-US" sz="1000" dirty="0">
                <a:solidFill>
                  <a:srgbClr val="800000"/>
                </a:solidFill>
                <a:latin typeface="Consolas" panose="020B0609020204030204" pitchFamily="49" charset="0"/>
              </a:rPr>
              <a:t>body</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font-family</a:t>
            </a:r>
            <a:r>
              <a:rPr lang="en-US" sz="1000" dirty="0">
                <a:solidFill>
                  <a:srgbClr val="000000"/>
                </a:solidFill>
                <a:latin typeface="Consolas" panose="020B0609020204030204" pitchFamily="49" charset="0"/>
              </a:rPr>
              <a:t>: </a:t>
            </a:r>
            <a:r>
              <a:rPr lang="en-US" sz="1000" dirty="0">
                <a:solidFill>
                  <a:srgbClr val="A31515"/>
                </a:solidFill>
                <a:latin typeface="Consolas" panose="020B0609020204030204" pitchFamily="49" charset="0"/>
              </a:rPr>
              <a:t>'Segoe UI'</a:t>
            </a:r>
            <a:r>
              <a:rPr lang="en-US" sz="1000" dirty="0">
                <a:solidFill>
                  <a:srgbClr val="000000"/>
                </a:solidFill>
                <a:latin typeface="Consolas" panose="020B0609020204030204" pitchFamily="49" charset="0"/>
              </a:rPr>
              <a:t>, </a:t>
            </a:r>
            <a:r>
              <a:rPr lang="en-US" sz="1000" dirty="0">
                <a:solidFill>
                  <a:srgbClr val="A31515"/>
                </a:solidFill>
                <a:latin typeface="Consolas" panose="020B0609020204030204" pitchFamily="49" charset="0"/>
              </a:rPr>
              <a:t>'Helvetica'</a:t>
            </a:r>
            <a:r>
              <a:rPr lang="en-US" sz="1000" dirty="0">
                <a:solidFill>
                  <a:srgbClr val="000000"/>
                </a:solidFill>
                <a:latin typeface="Consolas" panose="020B0609020204030204" pitchFamily="49" charset="0"/>
              </a:rPr>
              <a:t>, </a:t>
            </a:r>
            <a:r>
              <a:rPr lang="en-US" sz="1000" dirty="0">
                <a:solidFill>
                  <a:srgbClr val="A31515"/>
                </a:solidFill>
                <a:latin typeface="Consolas" panose="020B0609020204030204" pitchFamily="49" charset="0"/>
              </a:rPr>
              <a:t>'Roboto Sans'</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font-size</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16pt</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fieldset</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border</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none</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margin</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padding</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.ifield</a:t>
            </a:r>
            <a:r>
              <a:rPr lang="en-US" sz="1000" dirty="0">
                <a:solidFill>
                  <a:srgbClr val="000000"/>
                </a:solidFill>
                <a:latin typeface="Consolas" panose="020B0609020204030204" pitchFamily="49" charset="0"/>
              </a:rPr>
              <a:t> { </a:t>
            </a:r>
            <a:r>
              <a:rPr lang="en-US" sz="1000" dirty="0">
                <a:solidFill>
                  <a:srgbClr val="FF0000"/>
                </a:solidFill>
                <a:latin typeface="Consolas" panose="020B0609020204030204" pitchFamily="49" charset="0"/>
              </a:rPr>
              <a:t>display</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block</a:t>
            </a:r>
            <a:r>
              <a:rPr lang="en-US" sz="1000" dirty="0">
                <a:solidFill>
                  <a:srgbClr val="000000"/>
                </a:solidFill>
                <a:latin typeface="Consolas" panose="020B0609020204030204" pitchFamily="49" charset="0"/>
              </a:rPr>
              <a:t>; }</a:t>
            </a:r>
          </a:p>
          <a:p>
            <a:r>
              <a:rPr lang="en-US" sz="1000" dirty="0">
                <a:solidFill>
                  <a:srgbClr val="800000"/>
                </a:solidFill>
                <a:latin typeface="Consolas" panose="020B0609020204030204" pitchFamily="49" charset="0"/>
              </a:rPr>
              <a:t>.primary</a:t>
            </a:r>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.secondary</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background</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#004e8c</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border</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#0078d4</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color</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white</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font-size</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20pt</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min-width</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120px</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line-height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120%</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text-align</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center</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vertical-align</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middle</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.secondary</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background</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#7A7574</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border</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#a0aeb2</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color</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white</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.cblock</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float</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left</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margin-right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10px</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margin-left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10px</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min-width</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200px</a:t>
            </a:r>
            <a:r>
              <a:rPr lang="en-US" sz="1000" dirty="0">
                <a:solidFill>
                  <a:srgbClr val="000000"/>
                </a:solidFill>
                <a:latin typeface="Consolas" panose="020B0609020204030204" pitchFamily="49" charset="0"/>
              </a:rPr>
              <a:t>; }</a:t>
            </a:r>
          </a:p>
        </p:txBody>
      </p:sp>
      <p:sp>
        <p:nvSpPr>
          <p:cNvPr id="24" name="TextBox 23">
            <a:extLst>
              <a:ext uri="{FF2B5EF4-FFF2-40B4-BE49-F238E27FC236}">
                <a16:creationId xmlns:a16="http://schemas.microsoft.com/office/drawing/2014/main" id="{092102CE-41BF-4F3E-A41C-2A1AB86C7DBF}"/>
              </a:ext>
            </a:extLst>
          </p:cNvPr>
          <p:cNvSpPr txBox="1"/>
          <p:nvPr/>
        </p:nvSpPr>
        <p:spPr>
          <a:xfrm>
            <a:off x="3203615" y="1727200"/>
            <a:ext cx="2283460" cy="5016758"/>
          </a:xfrm>
          <a:prstGeom prst="rect">
            <a:avLst/>
          </a:prstGeom>
          <a:noFill/>
        </p:spPr>
        <p:txBody>
          <a:bodyPr wrap="square" rtlCol="0">
            <a:spAutoFit/>
          </a:bodyPr>
          <a:lstStyle/>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padding-left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position</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relative</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a:solidFill>
                  <a:srgbClr val="800000"/>
                </a:solidFill>
                <a:latin typeface="Consolas" panose="020B0609020204030204" pitchFamily="49" charset="0"/>
              </a:rPr>
              <a:t>input</a:t>
            </a:r>
            <a:r>
              <a:rPr lang="en-US" sz="1000" dirty="0">
                <a:solidFill>
                  <a:srgbClr val="000000"/>
                </a:solidFill>
                <a:latin typeface="Consolas" panose="020B0609020204030204" pitchFamily="49" charset="0"/>
              </a:rPr>
              <a:t>[</a:t>
            </a:r>
            <a:r>
              <a:rPr lang="en-US" sz="1000" dirty="0">
                <a:solidFill>
                  <a:srgbClr val="FF0000"/>
                </a:solidFill>
                <a:latin typeface="Consolas" panose="020B0609020204030204" pitchFamily="49" charset="0"/>
              </a:rPr>
              <a:t>type</a:t>
            </a:r>
            <a:r>
              <a:rPr lang="en-US" sz="1000" dirty="0">
                <a:solidFill>
                  <a:srgbClr val="000000"/>
                </a:solidFill>
                <a:latin typeface="Consolas" panose="020B0609020204030204" pitchFamily="49" charset="0"/>
              </a:rPr>
              <a:t>=</a:t>
            </a:r>
            <a:r>
              <a:rPr lang="en-US" sz="1000" dirty="0">
                <a:solidFill>
                  <a:srgbClr val="A31515"/>
                </a:solidFill>
                <a:latin typeface="Consolas" panose="020B0609020204030204" pitchFamily="49" charset="0"/>
              </a:rPr>
              <a:t>"checkbox"</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a:t>
            </a:r>
            <a:r>
              <a:rPr lang="en-US" sz="1000" dirty="0" err="1">
                <a:solidFill>
                  <a:srgbClr val="FF0000"/>
                </a:solidFill>
                <a:latin typeface="Consolas" panose="020B0609020204030204" pitchFamily="49" charset="0"/>
              </a:rPr>
              <a:t>moz</a:t>
            </a:r>
            <a:r>
              <a:rPr lang="en-US" sz="1000" dirty="0">
                <a:solidFill>
                  <a:srgbClr val="FF0000"/>
                </a:solidFill>
                <a:latin typeface="Consolas" panose="020B0609020204030204" pitchFamily="49" charset="0"/>
              </a:rPr>
              <a:t>-appearance</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none</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a:t>
            </a:r>
            <a:r>
              <a:rPr lang="en-US" sz="1000" dirty="0" err="1">
                <a:solidFill>
                  <a:srgbClr val="FF0000"/>
                </a:solidFill>
                <a:latin typeface="Consolas" panose="020B0609020204030204" pitchFamily="49" charset="0"/>
              </a:rPr>
              <a:t>webkit</a:t>
            </a:r>
            <a:r>
              <a:rPr lang="en-US" sz="1000" dirty="0">
                <a:solidFill>
                  <a:srgbClr val="FF0000"/>
                </a:solidFill>
                <a:latin typeface="Consolas" panose="020B0609020204030204" pitchFamily="49" charset="0"/>
              </a:rPr>
              <a:t>-appearance</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none</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appearance</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none</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margin-left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margin-top</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.75em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opacity</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.00001</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position</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relative</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vertical-align</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top</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z-index</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a:solidFill>
                  <a:srgbClr val="800000"/>
                </a:solidFill>
                <a:latin typeface="Consolas" panose="020B0609020204030204" pitchFamily="49" charset="0"/>
              </a:rPr>
              <a:t>label</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display</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inline-block</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padding</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.75em</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vertical-align</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middle</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err="1">
                <a:solidFill>
                  <a:srgbClr val="800000"/>
                </a:solidFill>
                <a:latin typeface="Consolas" panose="020B0609020204030204" pitchFamily="49" charset="0"/>
              </a:rPr>
              <a:t>label:before</a:t>
            </a:r>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a:solidFill>
                  <a:srgbClr val="800000"/>
                </a:solidFill>
                <a:latin typeface="Consolas" panose="020B0609020204030204" pitchFamily="49" charset="0"/>
              </a:rPr>
              <a:t>input</a:t>
            </a:r>
            <a:r>
              <a:rPr lang="en-US" sz="1000" dirty="0">
                <a:solidFill>
                  <a:srgbClr val="000000"/>
                </a:solidFill>
                <a:latin typeface="Consolas" panose="020B0609020204030204" pitchFamily="49" charset="0"/>
              </a:rPr>
              <a:t>[</a:t>
            </a:r>
            <a:r>
              <a:rPr lang="en-US" sz="1000" dirty="0">
                <a:solidFill>
                  <a:srgbClr val="FF0000"/>
                </a:solidFill>
                <a:latin typeface="Consolas" panose="020B0609020204030204" pitchFamily="49" charset="0"/>
              </a:rPr>
              <a:t>type</a:t>
            </a:r>
            <a:r>
              <a:rPr lang="en-US" sz="1000" dirty="0">
                <a:solidFill>
                  <a:srgbClr val="000000"/>
                </a:solidFill>
                <a:latin typeface="Consolas" panose="020B0609020204030204" pitchFamily="49" charset="0"/>
              </a:rPr>
              <a:t>=</a:t>
            </a:r>
            <a:r>
              <a:rPr lang="en-US" sz="1000" dirty="0">
                <a:solidFill>
                  <a:srgbClr val="A31515"/>
                </a:solidFill>
                <a:latin typeface="Consolas" panose="020B0609020204030204" pitchFamily="49" charset="0"/>
              </a:rPr>
              <a:t>"checkbox"</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height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1.125em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left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.125em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width</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1.125em</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err="1">
                <a:solidFill>
                  <a:srgbClr val="800000"/>
                </a:solidFill>
                <a:latin typeface="Consolas" panose="020B0609020204030204" pitchFamily="49" charset="0"/>
              </a:rPr>
              <a:t>label:before</a:t>
            </a:r>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err="1">
                <a:solidFill>
                  <a:srgbClr val="800000"/>
                </a:solidFill>
                <a:latin typeface="Consolas" panose="020B0609020204030204" pitchFamily="49" charset="0"/>
              </a:rPr>
              <a:t>label:after</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border</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1px</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solid</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content</a:t>
            </a:r>
            <a:r>
              <a:rPr lang="en-US" sz="1000" dirty="0">
                <a:solidFill>
                  <a:srgbClr val="000000"/>
                </a:solidFill>
                <a:latin typeface="Consolas" panose="020B0609020204030204" pitchFamily="49" charset="0"/>
              </a:rPr>
              <a:t>: </a:t>
            </a:r>
            <a:r>
              <a:rPr lang="en-US" sz="1000" dirty="0">
                <a:solidFill>
                  <a:srgbClr val="A31515"/>
                </a:solidFill>
                <a:latin typeface="Consolas" panose="020B0609020204030204" pitchFamily="49" charset="0"/>
              </a:rPr>
              <a:t>" "</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position</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absolute</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p:txBody>
      </p:sp>
      <p:sp>
        <p:nvSpPr>
          <p:cNvPr id="25" name="TextBox 24">
            <a:extLst>
              <a:ext uri="{FF2B5EF4-FFF2-40B4-BE49-F238E27FC236}">
                <a16:creationId xmlns:a16="http://schemas.microsoft.com/office/drawing/2014/main" id="{E3026A47-847B-493E-8409-57BF2B7F98C0}"/>
              </a:ext>
            </a:extLst>
          </p:cNvPr>
          <p:cNvSpPr txBox="1"/>
          <p:nvPr/>
        </p:nvSpPr>
        <p:spPr>
          <a:xfrm>
            <a:off x="5661330" y="1727200"/>
            <a:ext cx="2783840" cy="5016758"/>
          </a:xfrm>
          <a:prstGeom prst="rect">
            <a:avLst/>
          </a:prstGeom>
          <a:noFill/>
        </p:spPr>
        <p:txBody>
          <a:bodyPr wrap="square" rtlCol="0">
            <a:spAutoFit/>
          </a:bodyPr>
          <a:lstStyle/>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err="1">
                <a:solidFill>
                  <a:srgbClr val="800000"/>
                </a:solidFill>
                <a:latin typeface="Consolas" panose="020B0609020204030204" pitchFamily="49" charset="0"/>
              </a:rPr>
              <a:t>label:before</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border-color</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#565656</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box-shadow</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1px</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#565656</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height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1.125em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left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.125em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top</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.825em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width</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1.125em</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err="1">
                <a:solidFill>
                  <a:srgbClr val="800000"/>
                </a:solidFill>
                <a:latin typeface="Consolas" panose="020B0609020204030204" pitchFamily="49" charset="0"/>
              </a:rPr>
              <a:t>label:after</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border</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border-bottom</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4px</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solid</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#565656</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border-right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4px</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solid</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#565656</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height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.825em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left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.425em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top</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.825em</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transform-origin</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center</a:t>
            </a:r>
            <a:r>
              <a:rPr lang="en-US" sz="1000" dirty="0">
                <a:solidFill>
                  <a:srgbClr val="000000"/>
                </a:solidFill>
                <a:latin typeface="Consolas" panose="020B0609020204030204" pitchFamily="49" charset="0"/>
              </a:rPr>
              <a:t> </a:t>
            </a:r>
            <a:r>
              <a:rPr lang="en-US" sz="1000" dirty="0" err="1">
                <a:solidFill>
                  <a:srgbClr val="0451A5"/>
                </a:solidFill>
                <a:latin typeface="Consolas" panose="020B0609020204030204" pitchFamily="49" charset="0"/>
              </a:rPr>
              <a:t>center</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transform</a:t>
            </a:r>
            <a:r>
              <a:rPr lang="en-US" sz="1000" dirty="0">
                <a:solidFill>
                  <a:srgbClr val="000000"/>
                </a:solidFill>
                <a:latin typeface="Consolas" panose="020B0609020204030204" pitchFamily="49" charset="0"/>
              </a:rPr>
              <a:t>: </a:t>
            </a:r>
            <a:r>
              <a:rPr lang="en-US" sz="1000" dirty="0">
                <a:solidFill>
                  <a:srgbClr val="795E26"/>
                </a:solidFill>
                <a:latin typeface="Consolas" panose="020B0609020204030204" pitchFamily="49" charset="0"/>
              </a:rPr>
              <a:t>rotate</a:t>
            </a:r>
            <a:r>
              <a:rPr lang="en-US" sz="1000" dirty="0">
                <a:solidFill>
                  <a:srgbClr val="000000"/>
                </a:solidFill>
                <a:latin typeface="Consolas" panose="020B0609020204030204" pitchFamily="49" charset="0"/>
              </a:rPr>
              <a:t>(</a:t>
            </a:r>
            <a:r>
              <a:rPr lang="en-US" sz="1000" dirty="0">
                <a:solidFill>
                  <a:srgbClr val="09885A"/>
                </a:solidFill>
                <a:latin typeface="Consolas" panose="020B0609020204030204" pitchFamily="49" charset="0"/>
              </a:rPr>
              <a:t>45deg</a:t>
            </a:r>
            <a:r>
              <a:rPr lang="en-US" sz="1000" dirty="0">
                <a:solidFill>
                  <a:srgbClr val="000000"/>
                </a:solidFill>
                <a:latin typeface="Consolas" panose="020B0609020204030204" pitchFamily="49" charset="0"/>
              </a:rPr>
              <a:t>) </a:t>
            </a:r>
            <a:r>
              <a:rPr lang="en-US" sz="1000" dirty="0">
                <a:solidFill>
                  <a:srgbClr val="795E26"/>
                </a:solidFill>
                <a:latin typeface="Consolas" panose="020B0609020204030204" pitchFamily="49" charset="0"/>
              </a:rPr>
              <a:t>scale</a:t>
            </a:r>
            <a:r>
              <a:rPr lang="en-US" sz="1000" dirty="0">
                <a:solidFill>
                  <a:srgbClr val="000000"/>
                </a:solidFill>
                <a:latin typeface="Consolas" panose="020B0609020204030204" pitchFamily="49" charset="0"/>
              </a:rPr>
              <a:t>(</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width</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.5em</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err="1">
                <a:solidFill>
                  <a:srgbClr val="800000"/>
                </a:solidFill>
                <a:latin typeface="Consolas" panose="020B0609020204030204" pitchFamily="49" charset="0"/>
              </a:rPr>
              <a:t>input:checked</a:t>
            </a:r>
            <a:r>
              <a:rPr lang="en-US" sz="1000" dirty="0" err="1">
                <a:solidFill>
                  <a:srgbClr val="000000"/>
                </a:solidFill>
                <a:latin typeface="Consolas" panose="020B0609020204030204" pitchFamily="49" charset="0"/>
              </a:rPr>
              <a:t>~</a:t>
            </a:r>
            <a:r>
              <a:rPr lang="en-US" sz="1000" dirty="0" err="1">
                <a:solidFill>
                  <a:srgbClr val="800000"/>
                </a:solidFill>
                <a:latin typeface="Consolas" panose="020B0609020204030204" pitchFamily="49" charset="0"/>
              </a:rPr>
              <a:t>label:before</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border-color</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transparent</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box-shadow</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2px</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black</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err="1">
                <a:solidFill>
                  <a:srgbClr val="800000"/>
                </a:solidFill>
                <a:latin typeface="Consolas" panose="020B0609020204030204" pitchFamily="49" charset="0"/>
              </a:rPr>
              <a:t>input:focus</a:t>
            </a:r>
            <a:r>
              <a:rPr lang="en-US" sz="1000" dirty="0" err="1">
                <a:solidFill>
                  <a:srgbClr val="000000"/>
                </a:solidFill>
                <a:latin typeface="Consolas" panose="020B0609020204030204" pitchFamily="49" charset="0"/>
              </a:rPr>
              <a:t>~</a:t>
            </a:r>
            <a:r>
              <a:rPr lang="en-US" sz="1000" dirty="0" err="1">
                <a:solidFill>
                  <a:srgbClr val="800000"/>
                </a:solidFill>
                <a:latin typeface="Consolas" panose="020B0609020204030204" pitchFamily="49" charset="0"/>
              </a:rPr>
              <a:t>label:before</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border-color</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transparent</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box-shadow</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0</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2px</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black</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outline-offset</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2px</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outline</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2px</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dashed</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err="1">
                <a:solidFill>
                  <a:srgbClr val="800000"/>
                </a:solidFill>
                <a:latin typeface="Consolas" panose="020B0609020204030204" pitchFamily="49" charset="0"/>
              </a:rPr>
              <a:t>input:checked</a:t>
            </a:r>
            <a:r>
              <a:rPr lang="en-US" sz="1000" dirty="0" err="1">
                <a:solidFill>
                  <a:srgbClr val="000000"/>
                </a:solidFill>
                <a:latin typeface="Consolas" panose="020B0609020204030204" pitchFamily="49" charset="0"/>
              </a:rPr>
              <a:t>~</a:t>
            </a:r>
            <a:r>
              <a:rPr lang="en-US" sz="1000" dirty="0" err="1">
                <a:solidFill>
                  <a:srgbClr val="800000"/>
                </a:solidFill>
                <a:latin typeface="Consolas" panose="020B0609020204030204" pitchFamily="49" charset="0"/>
              </a:rPr>
              <a:t>label:after</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transform</a:t>
            </a:r>
            <a:r>
              <a:rPr lang="en-US" sz="1000" dirty="0">
                <a:solidFill>
                  <a:srgbClr val="000000"/>
                </a:solidFill>
                <a:latin typeface="Consolas" panose="020B0609020204030204" pitchFamily="49" charset="0"/>
              </a:rPr>
              <a:t>: </a:t>
            </a:r>
            <a:r>
              <a:rPr lang="en-US" sz="1000" dirty="0">
                <a:solidFill>
                  <a:srgbClr val="795E26"/>
                </a:solidFill>
                <a:latin typeface="Consolas" panose="020B0609020204030204" pitchFamily="49" charset="0"/>
              </a:rPr>
              <a:t>rotate</a:t>
            </a:r>
            <a:r>
              <a:rPr lang="en-US" sz="1000" dirty="0">
                <a:solidFill>
                  <a:srgbClr val="000000"/>
                </a:solidFill>
                <a:latin typeface="Consolas" panose="020B0609020204030204" pitchFamily="49" charset="0"/>
              </a:rPr>
              <a:t>(</a:t>
            </a:r>
            <a:r>
              <a:rPr lang="en-US" sz="1000" dirty="0">
                <a:solidFill>
                  <a:srgbClr val="09885A"/>
                </a:solidFill>
                <a:latin typeface="Consolas" panose="020B0609020204030204" pitchFamily="49" charset="0"/>
              </a:rPr>
              <a:t>45deg</a:t>
            </a:r>
            <a:r>
              <a:rPr lang="en-US" sz="1000" dirty="0">
                <a:solidFill>
                  <a:srgbClr val="000000"/>
                </a:solidFill>
                <a:latin typeface="Consolas" panose="020B0609020204030204" pitchFamily="49" charset="0"/>
              </a:rPr>
              <a:t>) </a:t>
            </a:r>
            <a:r>
              <a:rPr lang="en-US" sz="1000" dirty="0">
                <a:solidFill>
                  <a:srgbClr val="795E26"/>
                </a:solidFill>
                <a:latin typeface="Consolas" panose="020B0609020204030204" pitchFamily="49" charset="0"/>
              </a:rPr>
              <a:t>scale</a:t>
            </a:r>
            <a:r>
              <a:rPr lang="en-US" sz="1000" dirty="0">
                <a:solidFill>
                  <a:srgbClr val="000000"/>
                </a:solidFill>
                <a:latin typeface="Consolas" panose="020B0609020204030204" pitchFamily="49" charset="0"/>
              </a:rPr>
              <a:t>(</a:t>
            </a:r>
            <a:r>
              <a:rPr lang="en-US" sz="1000" dirty="0">
                <a:solidFill>
                  <a:srgbClr val="09885A"/>
                </a:solidFill>
                <a:latin typeface="Consolas" panose="020B0609020204030204" pitchFamily="49" charset="0"/>
              </a:rPr>
              <a:t>1</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p:txBody>
      </p:sp>
      <p:sp>
        <p:nvSpPr>
          <p:cNvPr id="26" name="TextBox 25">
            <a:extLst>
              <a:ext uri="{FF2B5EF4-FFF2-40B4-BE49-F238E27FC236}">
                <a16:creationId xmlns:a16="http://schemas.microsoft.com/office/drawing/2014/main" id="{B368B844-318D-4C67-8DC8-7B9EE163E1BD}"/>
              </a:ext>
            </a:extLst>
          </p:cNvPr>
          <p:cNvSpPr txBox="1"/>
          <p:nvPr/>
        </p:nvSpPr>
        <p:spPr>
          <a:xfrm>
            <a:off x="8619425" y="1727200"/>
            <a:ext cx="2783840" cy="1938992"/>
          </a:xfrm>
          <a:prstGeom prst="rect">
            <a:avLst/>
          </a:prstGeom>
          <a:noFill/>
        </p:spPr>
        <p:txBody>
          <a:bodyPr wrap="square" rtlCol="0">
            <a:spAutoFit/>
          </a:bodyPr>
          <a:lstStyle/>
          <a:p>
            <a:r>
              <a:rPr lang="en-US" sz="1000" dirty="0">
                <a:solidFill>
                  <a:srgbClr val="800000"/>
                </a:solidFill>
                <a:latin typeface="Consolas" panose="020B0609020204030204" pitchFamily="49" charset="0"/>
              </a:rPr>
              <a:t>.c-</a:t>
            </a:r>
            <a:r>
              <a:rPr lang="en-US" sz="1000" dirty="0" err="1">
                <a:solidFill>
                  <a:srgbClr val="800000"/>
                </a:solidFill>
                <a:latin typeface="Consolas" panose="020B0609020204030204" pitchFamily="49" charset="0"/>
              </a:rPr>
              <a:t>cb</a:t>
            </a:r>
            <a:r>
              <a:rPr lang="en-US" sz="1000" dirty="0">
                <a:solidFill>
                  <a:srgbClr val="000000"/>
                </a:solidFill>
                <a:latin typeface="Consolas" panose="020B0609020204030204" pitchFamily="49" charset="0"/>
              </a:rPr>
              <a:t>&gt;</a:t>
            </a:r>
            <a:r>
              <a:rPr lang="en-US" sz="1000" dirty="0" err="1">
                <a:solidFill>
                  <a:srgbClr val="800000"/>
                </a:solidFill>
                <a:latin typeface="Consolas" panose="020B0609020204030204" pitchFamily="49" charset="0"/>
              </a:rPr>
              <a:t>input:checked:focus</a:t>
            </a:r>
            <a:r>
              <a:rPr lang="en-US" sz="1000" dirty="0" err="1">
                <a:solidFill>
                  <a:srgbClr val="000000"/>
                </a:solidFill>
                <a:latin typeface="Consolas" panose="020B0609020204030204" pitchFamily="49" charset="0"/>
              </a:rPr>
              <a:t>~</a:t>
            </a:r>
            <a:r>
              <a:rPr lang="en-US" sz="1000" dirty="0" err="1">
                <a:solidFill>
                  <a:srgbClr val="800000"/>
                </a:solidFill>
                <a:latin typeface="Consolas" panose="020B0609020204030204" pitchFamily="49" charset="0"/>
              </a:rPr>
              <a:t>label:after</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border-color</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black</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800000"/>
                </a:solidFill>
                <a:latin typeface="Consolas" panose="020B0609020204030204" pitchFamily="49" charset="0"/>
              </a:rPr>
              <a:t>.navbottom</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margin</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20px</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margin-left</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auto</a:t>
            </a:r>
            <a:r>
              <a:rPr lang="en-US" sz="1000" dirty="0">
                <a:solidFill>
                  <a:srgbClr val="000000"/>
                </a:solidFill>
                <a:latin typeface="Consolas" panose="020B0609020204030204" pitchFamily="49" charset="0"/>
              </a:rPr>
              <a:t>;</a:t>
            </a:r>
          </a:p>
          <a:p>
            <a:r>
              <a:rPr lang="en-US" sz="1000" dirty="0">
                <a:solidFill>
                  <a:srgbClr val="FF0000"/>
                </a:solidFill>
                <a:latin typeface="Consolas" panose="020B0609020204030204" pitchFamily="49" charset="0"/>
              </a:rPr>
              <a:t>margin-right</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auto</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err="1">
                <a:solidFill>
                  <a:srgbClr val="800000"/>
                </a:solidFill>
                <a:latin typeface="Consolas" panose="020B0609020204030204" pitchFamily="49" charset="0"/>
              </a:rPr>
              <a:t>button:focus</a:t>
            </a:r>
            <a:r>
              <a:rPr lang="en-US" sz="1000" dirty="0">
                <a:solidFill>
                  <a:srgbClr val="000000"/>
                </a:solidFill>
                <a:latin typeface="Consolas" panose="020B0609020204030204" pitchFamily="49" charset="0"/>
              </a:rPr>
              <a:t> {</a:t>
            </a:r>
          </a:p>
          <a:p>
            <a:r>
              <a:rPr lang="en-US" sz="1000" dirty="0">
                <a:solidFill>
                  <a:srgbClr val="FF0000"/>
                </a:solidFill>
                <a:latin typeface="Consolas" panose="020B0609020204030204" pitchFamily="49" charset="0"/>
              </a:rPr>
              <a:t>outline</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black</a:t>
            </a:r>
            <a:r>
              <a:rPr lang="en-US" sz="1000" dirty="0">
                <a:solidFill>
                  <a:srgbClr val="000000"/>
                </a:solidFill>
                <a:latin typeface="Consolas" panose="020B0609020204030204" pitchFamily="49" charset="0"/>
              </a:rPr>
              <a:t> </a:t>
            </a:r>
            <a:r>
              <a:rPr lang="en-US" sz="1000" dirty="0">
                <a:solidFill>
                  <a:srgbClr val="0451A5"/>
                </a:solidFill>
                <a:latin typeface="Consolas" panose="020B0609020204030204" pitchFamily="49" charset="0"/>
              </a:rPr>
              <a:t>dashed</a:t>
            </a:r>
            <a:r>
              <a:rPr lang="en-US" sz="1000" dirty="0">
                <a:solidFill>
                  <a:srgbClr val="000000"/>
                </a:solidFill>
                <a:latin typeface="Consolas" panose="020B0609020204030204" pitchFamily="49" charset="0"/>
              </a:rPr>
              <a:t> </a:t>
            </a:r>
            <a:r>
              <a:rPr lang="en-US" sz="1000" dirty="0">
                <a:solidFill>
                  <a:srgbClr val="09885A"/>
                </a:solidFill>
                <a:latin typeface="Consolas" panose="020B0609020204030204" pitchFamily="49" charset="0"/>
              </a:rPr>
              <a:t>2px</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p:txBody>
      </p:sp>
      <p:sp>
        <p:nvSpPr>
          <p:cNvPr id="8" name="Rectangle 7">
            <a:extLst>
              <a:ext uri="{FF2B5EF4-FFF2-40B4-BE49-F238E27FC236}">
                <a16:creationId xmlns:a16="http://schemas.microsoft.com/office/drawing/2014/main" id="{F929829D-D5E9-482C-8C45-B0478850E3AE}"/>
              </a:ext>
            </a:extLst>
          </p:cNvPr>
          <p:cNvSpPr/>
          <p:nvPr/>
        </p:nvSpPr>
        <p:spPr>
          <a:xfrm>
            <a:off x="8879106" y="21572"/>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2853969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alphaModFix amt="95000"/>
            <a:extLst>
              <a:ext uri="{BEBA8EAE-BF5A-486C-A8C5-ECC9F3942E4B}">
                <a14:imgProps xmlns:a14="http://schemas.microsoft.com/office/drawing/2010/main">
                  <a14:imgLayer r:embed="rId4">
                    <a14:imgEffect>
                      <a14:brightnessContrast bright="-39000" contrast="-5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4BF3-D622-455D-8AAA-BA40FA26067A}"/>
              </a:ext>
            </a:extLst>
          </p:cNvPr>
          <p:cNvSpPr>
            <a:spLocks noGrp="1"/>
          </p:cNvSpPr>
          <p:nvPr>
            <p:ph type="title"/>
          </p:nvPr>
        </p:nvSpPr>
        <p:spPr/>
        <p:txBody>
          <a:bodyPr/>
          <a:lstStyle/>
          <a:p>
            <a:r>
              <a:rPr lang="en-US" dirty="0">
                <a:solidFill>
                  <a:schemeClr val="bg1"/>
                </a:solidFill>
              </a:rPr>
              <a:t>UX is a matter of (Machine) Interpretation</a:t>
            </a:r>
          </a:p>
        </p:txBody>
      </p:sp>
      <p:sp>
        <p:nvSpPr>
          <p:cNvPr id="3" name="Rectangle 2">
            <a:extLst>
              <a:ext uri="{FF2B5EF4-FFF2-40B4-BE49-F238E27FC236}">
                <a16:creationId xmlns:a16="http://schemas.microsoft.com/office/drawing/2014/main" id="{62967D6A-01FA-4C46-B45F-CB45842092A7}"/>
              </a:ext>
              <a:ext uri="{C183D7F6-B498-43B3-948B-1728B52AA6E4}">
                <adec:decorative xmlns:adec="http://schemas.microsoft.com/office/drawing/2017/decorative" val="1"/>
              </a:ext>
            </a:extLst>
          </p:cNvPr>
          <p:cNvSpPr/>
          <p:nvPr/>
        </p:nvSpPr>
        <p:spPr>
          <a:xfrm>
            <a:off x="838200" y="1690688"/>
            <a:ext cx="10515600" cy="5210909"/>
          </a:xfrm>
          <a:prstGeom prst="rect">
            <a:avLst/>
          </a:prstGeom>
          <a:solidFill>
            <a:schemeClr val="bg1"/>
          </a:solidFill>
          <a:ln w="9525">
            <a:solidFill>
              <a:schemeClr val="tx1">
                <a:lumMod val="75000"/>
                <a:lumOff val="25000"/>
                <a:alpha val="44000"/>
              </a:schemeClr>
            </a:solidFill>
          </a:ln>
          <a:effectLst>
            <a:outerShdw blurRad="50800" dist="50800" dir="18900000" sx="101000" sy="101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Content Placeholder 2">
            <a:extLst>
              <a:ext uri="{FF2B5EF4-FFF2-40B4-BE49-F238E27FC236}">
                <a16:creationId xmlns:a16="http://schemas.microsoft.com/office/drawing/2014/main" id="{4B396BF3-A005-48CD-A930-A81AD8F907A9}"/>
              </a:ext>
            </a:extLst>
          </p:cNvPr>
          <p:cNvSpPr txBox="1">
            <a:spLocks/>
          </p:cNvSpPr>
          <p:nvPr/>
        </p:nvSpPr>
        <p:spPr>
          <a:xfrm>
            <a:off x="980440" y="1825624"/>
            <a:ext cx="5043842" cy="4981576"/>
          </a:xfrm>
          <a:prstGeom prst="rect">
            <a:avLst/>
          </a:prstGeom>
        </p:spPr>
        <p:txBody>
          <a:bodyPr lIns="0" rIns="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10000"/>
              </a:lnSpc>
              <a:spcBef>
                <a:spcPts val="0"/>
              </a:spcBef>
              <a:buNone/>
            </a:pPr>
            <a:r>
              <a:rPr lang="en-US" sz="1800" b="1" dirty="0">
                <a:latin typeface="Consolas" panose="020B0609020204030204" pitchFamily="49" charset="0"/>
              </a:rPr>
              <a:t>Main </a:t>
            </a:r>
          </a:p>
          <a:p>
            <a:pPr marL="0" lvl="2" indent="0">
              <a:lnSpc>
                <a:spcPct val="110000"/>
              </a:lnSpc>
              <a:spcBef>
                <a:spcPts val="0"/>
              </a:spcBef>
              <a:buNone/>
            </a:pPr>
            <a:r>
              <a:rPr lang="en-US" sz="1800" b="1" dirty="0">
                <a:latin typeface="Consolas" panose="020B0609020204030204" pitchFamily="49" charset="0"/>
              </a:rPr>
              <a:t>   Text</a:t>
            </a:r>
            <a:r>
              <a:rPr lang="en-US" sz="1800" dirty="0">
                <a:latin typeface="Consolas" panose="020B0609020204030204" pitchFamily="49" charset="0"/>
              </a:rPr>
              <a:t> </a:t>
            </a:r>
            <a:r>
              <a:rPr lang="en-US" sz="1800" i="1" dirty="0">
                <a:latin typeface="Consolas" panose="020B0609020204030204" pitchFamily="49" charset="0"/>
              </a:rPr>
              <a:t>‘A Basic Form’</a:t>
            </a:r>
          </a:p>
          <a:p>
            <a:pPr marL="0" lvl="2" indent="0">
              <a:lnSpc>
                <a:spcPct val="110000"/>
              </a:lnSpc>
              <a:spcBef>
                <a:spcPts val="0"/>
              </a:spcBef>
              <a:buNone/>
            </a:pPr>
            <a:r>
              <a:rPr lang="en-US" sz="1800" b="1" dirty="0">
                <a:latin typeface="Consolas" panose="020B0609020204030204" pitchFamily="49" charset="0"/>
              </a:rPr>
              <a:t>   Text</a:t>
            </a:r>
            <a:r>
              <a:rPr lang="en-US" sz="1800" dirty="0">
                <a:latin typeface="Consolas" panose="020B0609020204030204" pitchFamily="49" charset="0"/>
              </a:rPr>
              <a:t> </a:t>
            </a:r>
            <a:r>
              <a:rPr lang="en-US" sz="1800" i="1" dirty="0">
                <a:latin typeface="Consolas" panose="020B0609020204030204" pitchFamily="49" charset="0"/>
              </a:rPr>
              <a:t>‘Personal Information’</a:t>
            </a:r>
          </a:p>
          <a:p>
            <a:pPr marL="0" lvl="2" indent="0">
              <a:lnSpc>
                <a:spcPct val="110000"/>
              </a:lnSpc>
              <a:spcBef>
                <a:spcPts val="0"/>
              </a:spcBef>
              <a:buNone/>
            </a:pPr>
            <a:r>
              <a:rPr lang="en-US" sz="1800" b="1" dirty="0">
                <a:latin typeface="Consolas" panose="020B0609020204030204" pitchFamily="49" charset="0"/>
              </a:rPr>
              <a:t>   Group </a:t>
            </a:r>
            <a:r>
              <a:rPr lang="en-US" sz="1800" i="1" dirty="0">
                <a:latin typeface="Consolas" panose="020B0609020204030204" pitchFamily="49" charset="0"/>
              </a:rPr>
              <a:t>‘Personal Information’</a:t>
            </a:r>
          </a:p>
          <a:p>
            <a:pPr marL="0" lvl="2" indent="0">
              <a:lnSpc>
                <a:spcPct val="110000"/>
              </a:lnSpc>
              <a:spcBef>
                <a:spcPts val="0"/>
              </a:spcBef>
              <a:buNone/>
            </a:pPr>
            <a:r>
              <a:rPr lang="en-US" b="1" dirty="0">
                <a:latin typeface="Consolas" panose="020B0609020204030204" pitchFamily="49" charset="0"/>
              </a:rPr>
              <a:t>      Text</a:t>
            </a:r>
            <a:r>
              <a:rPr lang="en-US" dirty="0">
                <a:latin typeface="Consolas" panose="020B0609020204030204" pitchFamily="49" charset="0"/>
              </a:rPr>
              <a:t> </a:t>
            </a:r>
            <a:r>
              <a:rPr lang="en-US" i="1" dirty="0">
                <a:latin typeface="Consolas" panose="020B0609020204030204" pitchFamily="49" charset="0"/>
              </a:rPr>
              <a:t>‘First Name’</a:t>
            </a:r>
          </a:p>
          <a:p>
            <a:pPr marL="0" lvl="2" indent="0">
              <a:lnSpc>
                <a:spcPct val="110000"/>
              </a:lnSpc>
              <a:spcBef>
                <a:spcPts val="0"/>
              </a:spcBef>
              <a:buNone/>
            </a:pPr>
            <a:r>
              <a:rPr lang="en-US" b="1" i="1" dirty="0">
                <a:latin typeface="Consolas" panose="020B0609020204030204" pitchFamily="49" charset="0"/>
              </a:rPr>
              <a:t>      </a:t>
            </a:r>
            <a:r>
              <a:rPr lang="en-US" b="1" dirty="0">
                <a:latin typeface="Consolas" panose="020B0609020204030204" pitchFamily="49" charset="0"/>
              </a:rPr>
              <a:t>Edit</a:t>
            </a:r>
            <a:r>
              <a:rPr lang="en-US" dirty="0">
                <a:latin typeface="Consolas" panose="020B0609020204030204" pitchFamily="49" charset="0"/>
              </a:rPr>
              <a:t> </a:t>
            </a:r>
            <a:r>
              <a:rPr lang="en-US" i="1" dirty="0">
                <a:latin typeface="Consolas" panose="020B0609020204030204" pitchFamily="49" charset="0"/>
              </a:rPr>
              <a:t>‘First Name’</a:t>
            </a:r>
          </a:p>
          <a:p>
            <a:pPr marL="0" lvl="2" indent="0">
              <a:lnSpc>
                <a:spcPct val="110000"/>
              </a:lnSpc>
              <a:spcBef>
                <a:spcPts val="0"/>
              </a:spcBef>
              <a:buNone/>
            </a:pPr>
            <a:r>
              <a:rPr lang="en-US" b="1" dirty="0">
                <a:latin typeface="Consolas" panose="020B0609020204030204" pitchFamily="49" charset="0"/>
              </a:rPr>
              <a:t>      Text</a:t>
            </a:r>
            <a:r>
              <a:rPr lang="en-US" dirty="0">
                <a:latin typeface="Consolas" panose="020B0609020204030204" pitchFamily="49" charset="0"/>
              </a:rPr>
              <a:t> </a:t>
            </a:r>
            <a:r>
              <a:rPr lang="en-US" i="1" dirty="0">
                <a:latin typeface="Consolas" panose="020B0609020204030204" pitchFamily="49" charset="0"/>
              </a:rPr>
              <a:t>‘Family Name’</a:t>
            </a:r>
          </a:p>
          <a:p>
            <a:pPr marL="0" lvl="3" indent="0">
              <a:lnSpc>
                <a:spcPct val="110000"/>
              </a:lnSpc>
              <a:spcBef>
                <a:spcPts val="0"/>
              </a:spcBef>
              <a:buNone/>
            </a:pPr>
            <a:r>
              <a:rPr lang="en-US" b="1" dirty="0">
                <a:latin typeface="Consolas" panose="020B0609020204030204" pitchFamily="49" charset="0"/>
              </a:rPr>
              <a:t>       Edit</a:t>
            </a:r>
            <a:r>
              <a:rPr lang="en-US" dirty="0">
                <a:latin typeface="Consolas" panose="020B0609020204030204" pitchFamily="49" charset="0"/>
              </a:rPr>
              <a:t> </a:t>
            </a:r>
            <a:r>
              <a:rPr lang="en-US" i="1" dirty="0">
                <a:latin typeface="Consolas" panose="020B0609020204030204" pitchFamily="49" charset="0"/>
              </a:rPr>
              <a:t>‘Family Name’</a:t>
            </a:r>
          </a:p>
          <a:p>
            <a:pPr marL="0" lvl="2" indent="0">
              <a:lnSpc>
                <a:spcPct val="110000"/>
              </a:lnSpc>
              <a:spcBef>
                <a:spcPts val="0"/>
              </a:spcBef>
              <a:buFont typeface="Calibri" panose="020F0502020204030204" pitchFamily="34" charset="0"/>
              <a:buChar char=" "/>
            </a:pPr>
            <a:r>
              <a:rPr lang="en-US" sz="1800" b="1" dirty="0">
                <a:latin typeface="Consolas" panose="020B0609020204030204" pitchFamily="49" charset="0"/>
              </a:rPr>
              <a:t>  Text</a:t>
            </a:r>
            <a:r>
              <a:rPr lang="en-US" sz="1800" dirty="0">
                <a:latin typeface="Consolas" panose="020B0609020204030204" pitchFamily="49" charset="0"/>
              </a:rPr>
              <a:t> </a:t>
            </a:r>
            <a:r>
              <a:rPr lang="en-US" sz="1800" i="1" dirty="0">
                <a:latin typeface="Consolas" panose="020B0609020204030204" pitchFamily="49" charset="0"/>
              </a:rPr>
              <a:t>‘Favorite Toppings’</a:t>
            </a:r>
          </a:p>
          <a:p>
            <a:pPr marL="0" lvl="2" indent="0">
              <a:lnSpc>
                <a:spcPct val="110000"/>
              </a:lnSpc>
              <a:spcBef>
                <a:spcPts val="0"/>
              </a:spcBef>
              <a:buNone/>
            </a:pPr>
            <a:r>
              <a:rPr lang="en-US" sz="1800" b="1" dirty="0">
                <a:latin typeface="Consolas" panose="020B0609020204030204" pitchFamily="49" charset="0"/>
              </a:rPr>
              <a:t>   Group </a:t>
            </a:r>
            <a:r>
              <a:rPr lang="en-US" sz="1800" i="1" dirty="0">
                <a:latin typeface="Consolas" panose="020B0609020204030204" pitchFamily="49" charset="0"/>
              </a:rPr>
              <a:t>‘Favorite Toppings’</a:t>
            </a:r>
          </a:p>
          <a:p>
            <a:pPr marL="0" lvl="3" indent="0">
              <a:lnSpc>
                <a:spcPct val="110000"/>
              </a:lnSpc>
              <a:spcBef>
                <a:spcPts val="0"/>
              </a:spcBef>
              <a:buNone/>
            </a:pPr>
            <a:r>
              <a:rPr lang="en-US" b="1" dirty="0">
                <a:latin typeface="Consolas" panose="020B0609020204030204" pitchFamily="49" charset="0"/>
              </a:rPr>
              <a:t>      Check box</a:t>
            </a:r>
            <a:r>
              <a:rPr lang="en-US" dirty="0">
                <a:latin typeface="Consolas" panose="020B0609020204030204" pitchFamily="49" charset="0"/>
              </a:rPr>
              <a:t> </a:t>
            </a:r>
            <a:r>
              <a:rPr lang="en-US" i="1" dirty="0">
                <a:latin typeface="Consolas" panose="020B0609020204030204" pitchFamily="49" charset="0"/>
              </a:rPr>
              <a:t>‘Cheese’</a:t>
            </a:r>
          </a:p>
          <a:p>
            <a:pPr marL="0" lvl="3" indent="0">
              <a:lnSpc>
                <a:spcPct val="110000"/>
              </a:lnSpc>
              <a:spcBef>
                <a:spcPts val="0"/>
              </a:spcBef>
              <a:buNone/>
            </a:pPr>
            <a:r>
              <a:rPr lang="en-US" b="1" dirty="0">
                <a:latin typeface="Consolas" panose="020B0609020204030204" pitchFamily="49" charset="0"/>
              </a:rPr>
              <a:t>         Text</a:t>
            </a:r>
            <a:r>
              <a:rPr lang="en-US" dirty="0">
                <a:latin typeface="Consolas" panose="020B0609020204030204" pitchFamily="49" charset="0"/>
              </a:rPr>
              <a:t> </a:t>
            </a:r>
            <a:r>
              <a:rPr lang="en-US" i="1" dirty="0">
                <a:latin typeface="Consolas" panose="020B0609020204030204" pitchFamily="49" charset="0"/>
              </a:rPr>
              <a:t>‘Cheese’</a:t>
            </a:r>
          </a:p>
          <a:p>
            <a:pPr marL="0" lvl="3" indent="0">
              <a:lnSpc>
                <a:spcPct val="110000"/>
              </a:lnSpc>
              <a:spcBef>
                <a:spcPts val="0"/>
              </a:spcBef>
              <a:buNone/>
            </a:pPr>
            <a:r>
              <a:rPr lang="en-US" b="1" dirty="0">
                <a:latin typeface="Consolas" panose="020B0609020204030204" pitchFamily="49" charset="0"/>
              </a:rPr>
              <a:t>      Check box</a:t>
            </a:r>
            <a:r>
              <a:rPr lang="en-US" dirty="0">
                <a:latin typeface="Consolas" panose="020B0609020204030204" pitchFamily="49" charset="0"/>
              </a:rPr>
              <a:t> </a:t>
            </a:r>
            <a:r>
              <a:rPr lang="en-US" i="1" dirty="0">
                <a:latin typeface="Consolas" panose="020B0609020204030204" pitchFamily="49" charset="0"/>
              </a:rPr>
              <a:t>‘Peppers’</a:t>
            </a:r>
          </a:p>
          <a:p>
            <a:pPr marL="0" lvl="3" indent="0">
              <a:lnSpc>
                <a:spcPct val="110000"/>
              </a:lnSpc>
              <a:spcBef>
                <a:spcPts val="0"/>
              </a:spcBef>
              <a:buNone/>
            </a:pPr>
            <a:r>
              <a:rPr lang="en-US" b="1" dirty="0">
                <a:latin typeface="Consolas" panose="020B0609020204030204" pitchFamily="49" charset="0"/>
              </a:rPr>
              <a:t>         Text </a:t>
            </a:r>
            <a:r>
              <a:rPr lang="en-US" i="1" dirty="0">
                <a:latin typeface="Consolas" panose="020B0609020204030204" pitchFamily="49" charset="0"/>
              </a:rPr>
              <a:t>‘Peppers’</a:t>
            </a:r>
          </a:p>
          <a:p>
            <a:pPr marL="0" lvl="3" indent="0">
              <a:lnSpc>
                <a:spcPct val="110000"/>
              </a:lnSpc>
              <a:spcBef>
                <a:spcPts val="0"/>
              </a:spcBef>
              <a:buNone/>
            </a:pPr>
            <a:r>
              <a:rPr lang="en-US" b="1" dirty="0">
                <a:latin typeface="Consolas" panose="020B0609020204030204" pitchFamily="49" charset="0"/>
              </a:rPr>
              <a:t>      Check box</a:t>
            </a:r>
            <a:r>
              <a:rPr lang="en-US" dirty="0">
                <a:latin typeface="Consolas" panose="020B0609020204030204" pitchFamily="49" charset="0"/>
              </a:rPr>
              <a:t> </a:t>
            </a:r>
            <a:r>
              <a:rPr lang="en-US" i="1" dirty="0">
                <a:latin typeface="Consolas" panose="020B0609020204030204" pitchFamily="49" charset="0"/>
              </a:rPr>
              <a:t>‘Pineapple’</a:t>
            </a:r>
          </a:p>
          <a:p>
            <a:pPr marL="0" lvl="3" indent="0">
              <a:lnSpc>
                <a:spcPct val="110000"/>
              </a:lnSpc>
              <a:spcBef>
                <a:spcPts val="0"/>
              </a:spcBef>
              <a:buNone/>
            </a:pPr>
            <a:r>
              <a:rPr lang="en-US" b="1" dirty="0">
                <a:latin typeface="Consolas" panose="020B0609020204030204" pitchFamily="49" charset="0"/>
              </a:rPr>
              <a:t>         Text</a:t>
            </a:r>
            <a:r>
              <a:rPr lang="en-US" dirty="0">
                <a:latin typeface="Consolas" panose="020B0609020204030204" pitchFamily="49" charset="0"/>
              </a:rPr>
              <a:t> </a:t>
            </a:r>
            <a:r>
              <a:rPr lang="en-US" i="1" dirty="0">
                <a:latin typeface="Consolas" panose="020B0609020204030204" pitchFamily="49" charset="0"/>
              </a:rPr>
              <a:t>‘Pineapple’</a:t>
            </a:r>
          </a:p>
        </p:txBody>
      </p:sp>
      <p:sp>
        <p:nvSpPr>
          <p:cNvPr id="6" name="Content Placeholder 2">
            <a:extLst>
              <a:ext uri="{FF2B5EF4-FFF2-40B4-BE49-F238E27FC236}">
                <a16:creationId xmlns:a16="http://schemas.microsoft.com/office/drawing/2014/main" id="{1C1E6B8B-AA88-43EF-9919-FB68FD8829FE}"/>
              </a:ext>
            </a:extLst>
          </p:cNvPr>
          <p:cNvSpPr txBox="1">
            <a:spLocks/>
          </p:cNvSpPr>
          <p:nvPr/>
        </p:nvSpPr>
        <p:spPr>
          <a:xfrm>
            <a:off x="6096000" y="1825624"/>
            <a:ext cx="5047944" cy="4981576"/>
          </a:xfrm>
          <a:prstGeom prst="rect">
            <a:avLst/>
          </a:prstGeom>
        </p:spPr>
        <p:txBody>
          <a:bodyPr vert="horz" lIns="0" tIns="45720" rIns="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nSpc>
                <a:spcPct val="110000"/>
              </a:lnSpc>
              <a:spcBef>
                <a:spcPts val="0"/>
              </a:spcBef>
              <a:buNone/>
            </a:pPr>
            <a:r>
              <a:rPr lang="en-US" sz="1800" b="1" dirty="0">
                <a:latin typeface="Consolas" panose="020B0609020204030204" pitchFamily="49" charset="0"/>
              </a:rPr>
              <a:t>      </a:t>
            </a:r>
          </a:p>
          <a:p>
            <a:pPr marL="0" lvl="3" indent="0">
              <a:lnSpc>
                <a:spcPct val="110000"/>
              </a:lnSpc>
              <a:spcBef>
                <a:spcPts val="0"/>
              </a:spcBef>
              <a:buNone/>
            </a:pPr>
            <a:r>
              <a:rPr lang="en-US" b="1" dirty="0">
                <a:latin typeface="Consolas" panose="020B0609020204030204" pitchFamily="49" charset="0"/>
              </a:rPr>
              <a:t>      Check box</a:t>
            </a:r>
            <a:r>
              <a:rPr lang="en-US" dirty="0">
                <a:latin typeface="Consolas" panose="020B0609020204030204" pitchFamily="49" charset="0"/>
              </a:rPr>
              <a:t> </a:t>
            </a:r>
            <a:r>
              <a:rPr lang="en-US" i="1" dirty="0">
                <a:latin typeface="Consolas" panose="020B0609020204030204" pitchFamily="49" charset="0"/>
              </a:rPr>
              <a:t>‘Pepperoni’</a:t>
            </a:r>
          </a:p>
          <a:p>
            <a:pPr marL="0" lvl="4" indent="0">
              <a:lnSpc>
                <a:spcPct val="110000"/>
              </a:lnSpc>
              <a:spcBef>
                <a:spcPts val="0"/>
              </a:spcBef>
              <a:buNone/>
            </a:pPr>
            <a:r>
              <a:rPr lang="en-US" b="1" dirty="0">
                <a:latin typeface="Consolas" panose="020B0609020204030204" pitchFamily="49" charset="0"/>
              </a:rPr>
              <a:t>         Text</a:t>
            </a:r>
            <a:r>
              <a:rPr lang="en-US" dirty="0">
                <a:latin typeface="Consolas" panose="020B0609020204030204" pitchFamily="49" charset="0"/>
              </a:rPr>
              <a:t> </a:t>
            </a:r>
            <a:r>
              <a:rPr lang="en-US" i="1" dirty="0">
                <a:latin typeface="Consolas" panose="020B0609020204030204" pitchFamily="49" charset="0"/>
              </a:rPr>
              <a:t>‘Pepperoni’</a:t>
            </a:r>
          </a:p>
          <a:p>
            <a:pPr marL="0" lvl="2" indent="0">
              <a:lnSpc>
                <a:spcPct val="110000"/>
              </a:lnSpc>
              <a:spcBef>
                <a:spcPts val="0"/>
              </a:spcBef>
              <a:buNone/>
            </a:pPr>
            <a:r>
              <a:rPr lang="en-US" sz="1800" b="1" dirty="0">
                <a:latin typeface="Consolas" panose="020B0609020204030204" pitchFamily="49" charset="0"/>
              </a:rPr>
              <a:t>Navigation “</a:t>
            </a:r>
          </a:p>
          <a:p>
            <a:pPr marL="0" lvl="3" indent="0">
              <a:lnSpc>
                <a:spcPct val="110000"/>
              </a:lnSpc>
              <a:spcBef>
                <a:spcPts val="0"/>
              </a:spcBef>
              <a:buNone/>
            </a:pPr>
            <a:r>
              <a:rPr lang="en-US" b="1" dirty="0">
                <a:latin typeface="Consolas" panose="020B0609020204030204" pitchFamily="49" charset="0"/>
              </a:rPr>
              <a:t>   Button</a:t>
            </a:r>
            <a:r>
              <a:rPr lang="en-US" dirty="0">
                <a:latin typeface="Consolas" panose="020B0609020204030204" pitchFamily="49" charset="0"/>
              </a:rPr>
              <a:t> </a:t>
            </a:r>
            <a:r>
              <a:rPr lang="en-US" i="1" dirty="0">
                <a:latin typeface="Consolas" panose="020B0609020204030204" pitchFamily="49" charset="0"/>
              </a:rPr>
              <a:t>‘Submit’</a:t>
            </a:r>
          </a:p>
          <a:p>
            <a:pPr marL="0" lvl="3" indent="0">
              <a:lnSpc>
                <a:spcPct val="110000"/>
              </a:lnSpc>
              <a:spcBef>
                <a:spcPts val="0"/>
              </a:spcBef>
              <a:buNone/>
            </a:pPr>
            <a:r>
              <a:rPr lang="en-US" b="1" dirty="0">
                <a:latin typeface="Consolas" panose="020B0609020204030204" pitchFamily="49" charset="0"/>
              </a:rPr>
              <a:t>   Button</a:t>
            </a:r>
            <a:r>
              <a:rPr lang="en-US" dirty="0">
                <a:latin typeface="Consolas" panose="020B0609020204030204" pitchFamily="49" charset="0"/>
              </a:rPr>
              <a:t> </a:t>
            </a:r>
            <a:r>
              <a:rPr lang="en-US" i="1" dirty="0">
                <a:latin typeface="Consolas" panose="020B0609020204030204" pitchFamily="49" charset="0"/>
              </a:rPr>
              <a:t>‘Cancel’</a:t>
            </a:r>
          </a:p>
        </p:txBody>
      </p:sp>
      <p:sp>
        <p:nvSpPr>
          <p:cNvPr id="7" name="Rectangle 6">
            <a:extLst>
              <a:ext uri="{FF2B5EF4-FFF2-40B4-BE49-F238E27FC236}">
                <a16:creationId xmlns:a16="http://schemas.microsoft.com/office/drawing/2014/main" id="{52203846-B6AE-4C6F-8FC7-DFA4EE82F266}"/>
              </a:ext>
            </a:extLst>
          </p:cNvPr>
          <p:cNvSpPr/>
          <p:nvPr/>
        </p:nvSpPr>
        <p:spPr>
          <a:xfrm>
            <a:off x="8879106" y="21572"/>
            <a:ext cx="3324949" cy="276999"/>
          </a:xfrm>
          <a:prstGeom prst="rect">
            <a:avLst/>
          </a:prstGeom>
        </p:spPr>
        <p:txBody>
          <a:bodyPr wrap="none">
            <a:spAutoFit/>
          </a:bodyPr>
          <a:lstStyle/>
          <a:p>
            <a:pPr lvl="0" algn="r"/>
            <a:r>
              <a:rPr lang="en-US" sz="1200" kern="0" dirty="0">
                <a:solidFill>
                  <a:prstClr val="white"/>
                </a:solidFill>
              </a:rPr>
              <a:t>Slides @ coryj627.github.io/uw-a11y-masterclass/</a:t>
            </a:r>
            <a:endParaRPr kumimoji="0" lang="en-US" sz="1200"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8645970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573</TotalTime>
  <Words>3403</Words>
  <Application>Microsoft Office PowerPoint</Application>
  <PresentationFormat>Widescreen</PresentationFormat>
  <Paragraphs>415</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Consolas</vt:lpstr>
      <vt:lpstr>Segoe UI</vt:lpstr>
      <vt:lpstr>Office Theme</vt:lpstr>
      <vt:lpstr>Machine vs User</vt:lpstr>
      <vt:lpstr>Cory Joseph</vt:lpstr>
      <vt:lpstr>Design</vt:lpstr>
      <vt:lpstr>Meeting User Expectations</vt:lpstr>
      <vt:lpstr>The “Machine” is Our Bridge to the User</vt:lpstr>
      <vt:lpstr>A Basic Form</vt:lpstr>
      <vt:lpstr>It’s more than semantics</vt:lpstr>
      <vt:lpstr>Appearances are Deceiving</vt:lpstr>
      <vt:lpstr>UX is a matter of (Machine) Interpretation</vt:lpstr>
      <vt:lpstr>Check Out the Check Box</vt:lpstr>
      <vt:lpstr>Establishing Context</vt:lpstr>
      <vt:lpstr>Design Must Establish Context</vt:lpstr>
      <vt:lpstr>Designers Define Semantic Structure for Devs</vt:lpstr>
      <vt:lpstr>Your Turn</vt:lpstr>
      <vt:lpstr>What about Menus and Mobile?</vt:lpstr>
      <vt:lpstr>Further Reading</vt:lpstr>
      <vt:lpstr>Contact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vs User</dc:title>
  <dc:creator>Cory Joseph</dc:creator>
  <cp:lastModifiedBy>Cory Joseph</cp:lastModifiedBy>
  <cp:revision>1</cp:revision>
  <dcterms:created xsi:type="dcterms:W3CDTF">2019-04-15T23:01:57Z</dcterms:created>
  <dcterms:modified xsi:type="dcterms:W3CDTF">2019-04-18T03:02:23Z</dcterms:modified>
</cp:coreProperties>
</file>